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Montserrat SemiBold"/>
      <p:regular r:id="rId48"/>
      <p:bold r:id="rId49"/>
      <p:italic r:id="rId50"/>
      <p:boldItalic r:id="rId51"/>
    </p:embeddedFont>
    <p:embeddedFont>
      <p:font typeface="Raleway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Montserrat Black"/>
      <p:bold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Montserrat Light"/>
      <p:regular r:id="rId70"/>
      <p:bold r:id="rId71"/>
      <p:italic r:id="rId72"/>
      <p:boldItalic r:id="rId73"/>
    </p:embeddedFont>
    <p:embeddedFont>
      <p:font typeface="Montserrat ExtraBold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">
          <p15:clr>
            <a:srgbClr val="9AA0A6"/>
          </p15:clr>
        </p15:guide>
        <p15:guide id="4" pos="5563">
          <p15:clr>
            <a:srgbClr val="9AA0A6"/>
          </p15:clr>
        </p15:guide>
        <p15:guide id="5" pos="2744">
          <p15:clr>
            <a:srgbClr val="9AA0A6"/>
          </p15:clr>
        </p15:guide>
        <p15:guide id="6" pos="3015">
          <p15:clr>
            <a:srgbClr val="9AA0A6"/>
          </p15:clr>
        </p15:guide>
        <p15:guide id="7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908BEF-9CB5-42C6-A617-A22F94BA3BD5}">
  <a:tblStyle styleId="{90908BEF-9CB5-42C6-A617-A22F94BA3B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0" orient="horz"/>
        <p:guide pos="2880"/>
        <p:guide pos="280" orient="horz"/>
        <p:guide pos="5563"/>
        <p:guide pos="2744"/>
        <p:guide pos="3015"/>
        <p:guide pos="1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SemiBold-regular.fntdata"/><Relationship Id="rId47" Type="http://schemas.openxmlformats.org/officeDocument/2006/relationships/slide" Target="slides/slide40.xml"/><Relationship Id="rId49" Type="http://schemas.openxmlformats.org/officeDocument/2006/relationships/font" Target="fonts/Montserrat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Light-boldItalic.fntdata"/><Relationship Id="rId72" Type="http://schemas.openxmlformats.org/officeDocument/2006/relationships/font" Target="fonts/MontserratLight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Extra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ExtraBold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ontserratLight-bold.fntdata"/><Relationship Id="rId70" Type="http://schemas.openxmlformats.org/officeDocument/2006/relationships/font" Target="fonts/Montserrat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regular.fntdata"/><Relationship Id="rId61" Type="http://schemas.openxmlformats.org/officeDocument/2006/relationships/font" Target="fonts/MontserratBlack-boldItalic.fntdata"/><Relationship Id="rId20" Type="http://schemas.openxmlformats.org/officeDocument/2006/relationships/slide" Target="slides/slide13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5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4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Medium-bold.fntdata"/><Relationship Id="rId60" Type="http://schemas.openxmlformats.org/officeDocument/2006/relationships/font" Target="fonts/MontserratBlack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4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54" Type="http://schemas.openxmlformats.org/officeDocument/2006/relationships/font" Target="fonts/Raleway-italic.fntdata"/><Relationship Id="rId13" Type="http://schemas.openxmlformats.org/officeDocument/2006/relationships/slide" Target="slides/slide6.xml"/><Relationship Id="rId57" Type="http://schemas.openxmlformats.org/officeDocument/2006/relationships/font" Target="fonts/ProximaNova-bold.fntdata"/><Relationship Id="rId12" Type="http://schemas.openxmlformats.org/officeDocument/2006/relationships/slide" Target="slides/slide5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8ea6d6f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8ea6d6f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8ea6d6f7e_1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8ea6d6f7e_1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8ea6d6f7e_1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8ea6d6f7e_1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68ea6d6f7e_1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68ea6d6f7e_1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68ea6d6f7e_1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68ea6d6f7e_1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8ea6d6f7e_1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68ea6d6f7e_1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8ea6d6f7e_1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68ea6d6f7e_1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8ea6d6f7e_1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8ea6d6f7e_1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47c7e07f0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47c7e07f0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5a0a67b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5a0a67b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f13b0829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7f13b0829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0ad7c7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f0ad7c7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8ea6d6f7e_1_2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8ea6d6f7e_1_2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956f6ee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6956f6ee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47c7e07f0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47c7e07f0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6956f6ee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6956f6ee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47c7e07f05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47c7e07f05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47c7e07f05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47c7e07f05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4a419668ae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4a419668ae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68ea6d6f7e_1_2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68ea6d6f7e_1_2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68ea6d6f7e_1_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68ea6d6f7e_1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68ea6d6f7e_1_3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68ea6d6f7e_1_3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7c7e07f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7c7e07f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68ea6d6f7e_1_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68ea6d6f7e_1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68ea6d6f7e_1_3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68ea6d6f7e_1_3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45a0a67b94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45a0a67b94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592c908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4592c908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78e1bc47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78e1bc4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690cf797b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690cf797b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690cf797b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690cf797b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690cf797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690cf797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690cf797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690cf797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421181e2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4421181e2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8ea6d6f7e_1_3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8ea6d6f7e_1_3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7f13b0829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7f13b0829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7c7e07f0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7c7e07f0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8ea6d6f7e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8ea6d6f7e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8ea6d6f7e_1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68ea6d6f7e_1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8ea6d6f7e_1_3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68ea6d6f7e_1_3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8ea6d6f7e_1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68ea6d6f7e_1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ar 202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7" y="226775"/>
            <a:ext cx="777242" cy="7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336175" y="257007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  <a:defRPr b="1" sz="1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Text" type="twoColTx">
  <p:cSld name="TITLE_AND_TWO_COLUMNS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" name="Google Shape;67;p11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8" name="Google Shape;68;p1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4" name="Google Shape;74;p12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" name="Google Shape;75;p12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6" name="Google Shape;76;p1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01F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3" name="Google Shape;83;p13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4" name="Google Shape;84;p1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>
            <a:off x="-3159" y="636300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" name="Google Shape;92;p14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3" name="Google Shape;93;p1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6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3" name="Google Shape;103;p16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37603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800"/>
              <a:buFont typeface="Montserrat SemiBold"/>
              <a:buNone/>
              <a:defRPr>
                <a:solidFill>
                  <a:srgbClr val="761A7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0" name="Google Shape;110;p17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hasCustomPrompt="1" type="title"/>
          </p:nvPr>
        </p:nvSpPr>
        <p:spPr>
          <a:xfrm>
            <a:off x="311700" y="9537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9600"/>
              <a:buFont typeface="Montserrat"/>
              <a:buNone/>
              <a:defRPr b="1" sz="9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8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7" name="Google Shape;117;p18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904650" y="2890575"/>
            <a:ext cx="73347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24" name="Google Shape;124;p19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ta Penutup">
  <p:cSld name="BLANK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75" y="613938"/>
            <a:ext cx="2190699" cy="37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98625" y="372900"/>
            <a:ext cx="4173600" cy="4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2" name="Google Shape;132;p20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45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52810" l="0" r="0" t="0"/>
          <a:stretch/>
        </p:blipFill>
        <p:spPr>
          <a:xfrm>
            <a:off x="1903575" y="1240050"/>
            <a:ext cx="4163933" cy="3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48" name="Google Shape;148;p2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9" name="Google Shape;149;p23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1">
  <p:cSld name="SECTION_HEADER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Final Topic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327800" y="4581550"/>
            <a:ext cx="2354100" cy="304800"/>
          </a:xfrm>
          <a:prstGeom prst="roundRect">
            <a:avLst>
              <a:gd fmla="val 49420" name="adj"/>
            </a:avLst>
          </a:prstGeom>
          <a:solidFill>
            <a:srgbClr val="F09624"/>
          </a:solidFill>
          <a:ln cap="flat" cmpd="sng" w="38100">
            <a:solidFill>
              <a:srgbClr val="3D2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261950" y="4186250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Chapter</a:t>
            </a:r>
            <a:r>
              <a:rPr b="1" lang="en" sz="1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 ✔</a:t>
            </a: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solidFill>
                <a:srgbClr val="3D27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644950" y="4564600"/>
            <a:ext cx="12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B2F4C"/>
                </a:solidFill>
                <a:latin typeface="Montserrat"/>
                <a:ea typeface="Montserrat"/>
                <a:cs typeface="Montserrat"/>
                <a:sym typeface="Montserrat"/>
              </a:rPr>
              <a:t>completed </a:t>
            </a:r>
            <a:endParaRPr b="1" sz="1000">
              <a:solidFill>
                <a:srgbClr val="4B2F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9" name="Google Shape;169;p27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3" name="Google Shape;173;p27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8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1" name="Google Shape;181;p28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29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9" name="Google Shape;189;p29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0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7" name="Google Shape;197;p30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">
  <p:cSld name="TITLE_AND_BODY_1_2_1">
    <p:bg>
      <p:bgPr>
        <a:solidFill>
          <a:srgbClr val="761A7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495500" y="1740425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8" name="Google Shape;18;p4"/>
          <p:cNvSpPr/>
          <p:nvPr>
            <p:ph idx="2" type="pic"/>
          </p:nvPr>
        </p:nvSpPr>
        <p:spPr>
          <a:xfrm>
            <a:off x="0" y="0"/>
            <a:ext cx="394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3936725" y="2944500"/>
            <a:ext cx="148500" cy="950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725" y="3894900"/>
            <a:ext cx="148500" cy="124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936725" y="0"/>
            <a:ext cx="148500" cy="29442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3" type="title"/>
          </p:nvPr>
        </p:nvSpPr>
        <p:spPr>
          <a:xfrm>
            <a:off x="4495500" y="3390450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5400000">
            <a:off x="5926526" y="2137400"/>
            <a:ext cx="55500" cy="19164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-5400000">
            <a:off x="7814529" y="2567600"/>
            <a:ext cx="55500" cy="105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>
            <a:off x="7085423" y="2894900"/>
            <a:ext cx="55500" cy="401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31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5" name="Google Shape;205;p3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32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13" name="Google Shape;213;p32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ar 202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7" y="226775"/>
            <a:ext cx="777242" cy="7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>
            <p:ph idx="2" type="ctrTitle"/>
          </p:nvPr>
        </p:nvSpPr>
        <p:spPr>
          <a:xfrm>
            <a:off x="336175" y="257007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  <a:defRPr b="1" sz="1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245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52810" l="0" r="0" t="0"/>
          <a:stretch/>
        </p:blipFill>
        <p:spPr>
          <a:xfrm>
            <a:off x="1903575" y="1240050"/>
            <a:ext cx="4163933" cy="3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">
  <p:cSld name="TITLE_AND_BODY_1_2_1">
    <p:bg>
      <p:bgPr>
        <a:solidFill>
          <a:srgbClr val="761A79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495500" y="1740425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27" name="Google Shape;227;p36"/>
          <p:cNvSpPr/>
          <p:nvPr>
            <p:ph idx="2" type="pic"/>
          </p:nvPr>
        </p:nvSpPr>
        <p:spPr>
          <a:xfrm>
            <a:off x="0" y="0"/>
            <a:ext cx="394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6"/>
          <p:cNvSpPr/>
          <p:nvPr/>
        </p:nvSpPr>
        <p:spPr>
          <a:xfrm>
            <a:off x="3936725" y="2944500"/>
            <a:ext cx="148500" cy="950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3936725" y="3894900"/>
            <a:ext cx="148500" cy="124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3936725" y="0"/>
            <a:ext cx="148500" cy="29442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3" type="title"/>
          </p:nvPr>
        </p:nvSpPr>
        <p:spPr>
          <a:xfrm>
            <a:off x="4495500" y="3390450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2" name="Google Shape;232;p36"/>
          <p:cNvSpPr/>
          <p:nvPr/>
        </p:nvSpPr>
        <p:spPr>
          <a:xfrm rot="-5400000">
            <a:off x="5926526" y="2137400"/>
            <a:ext cx="55500" cy="19164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 rot="-5400000">
            <a:off x="7814529" y="2567600"/>
            <a:ext cx="55500" cy="105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-5400000">
            <a:off x="7085423" y="2894900"/>
            <a:ext cx="55500" cy="401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0" y="4316450"/>
            <a:ext cx="2354028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/>
        </p:nvSpPr>
        <p:spPr>
          <a:xfrm>
            <a:off x="551925" y="457200"/>
            <a:ext cx="54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47" name="Google Shape;247;p40"/>
          <p:cNvSpPr txBox="1"/>
          <p:nvPr>
            <p:ph idx="2" type="title"/>
          </p:nvPr>
        </p:nvSpPr>
        <p:spPr>
          <a:xfrm>
            <a:off x="311700" y="395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" type="tx">
  <p:cSld name="TITLE_AND_BODY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ExtraBold"/>
              <a:buNone/>
              <a:defRPr sz="200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400"/>
              <a:buFont typeface="Montserrat"/>
              <a:buChar char="●"/>
              <a:defRPr sz="14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41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54" name="Google Shape;254;p4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5" name="Google Shape;255;p41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56" name="Google Shape;256;p4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1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 2">
  <p:cSld name="TITLE_ONLY_1_1">
    <p:bg>
      <p:bgPr>
        <a:solidFill>
          <a:srgbClr val="001F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62" name="Google Shape;262;p42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42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4" name="Google Shape;264;p4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42"/>
          <p:cNvSpPr txBox="1"/>
          <p:nvPr>
            <p:ph idx="2"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42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Text" type="twoColTx">
  <p:cSld name="TITLE_AND_TWO_COLUMNS"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" name="Google Shape;271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43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75" name="Google Shape;275;p4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6" name="Google Shape;276;p43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7" name="Google Shape;277;p4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80" name="Google Shape;280;p44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83" name="Google Shape;283;p44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4" name="Google Shape;284;p44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5" name="Google Shape;285;p4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01F4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88" name="Google Shape;288;p45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91" name="Google Shape;291;p45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45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3" name="Google Shape;293;p4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7" name="Google Shape;297;p46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00" name="Google Shape;300;p46"/>
          <p:cNvSpPr/>
          <p:nvPr/>
        </p:nvSpPr>
        <p:spPr>
          <a:xfrm>
            <a:off x="-3159" y="636300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1" name="Google Shape;301;p46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02" name="Google Shape;302;p4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7" name="Google Shape;307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" name="Google Shape;309;p48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2" name="Google Shape;312;p48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13" name="Google Shape;313;p4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311700" y="37603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800"/>
              <a:buFont typeface="Montserrat SemiBold"/>
              <a:buNone/>
              <a:defRPr>
                <a:solidFill>
                  <a:srgbClr val="761A7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/>
        </p:txBody>
      </p:sp>
      <p:pic>
        <p:nvPicPr>
          <p:cNvPr id="317" name="Google Shape;3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9" name="Google Shape;319;p49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20" name="Google Shape;320;p4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hasCustomPrompt="1" type="title"/>
          </p:nvPr>
        </p:nvSpPr>
        <p:spPr>
          <a:xfrm>
            <a:off x="311700" y="9537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9600"/>
              <a:buFont typeface="Montserrat"/>
              <a:buNone/>
              <a:defRPr b="1" sz="9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5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26" name="Google Shape;326;p50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27" name="Google Shape;327;p5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50"/>
          <p:cNvSpPr txBox="1"/>
          <p:nvPr>
            <p:ph idx="1" type="subTitle"/>
          </p:nvPr>
        </p:nvSpPr>
        <p:spPr>
          <a:xfrm>
            <a:off x="904650" y="2890575"/>
            <a:ext cx="73347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bg>
      <p:bgPr>
        <a:noFill/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33" name="Google Shape;333;p51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34" name="Google Shape;334;p5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0" y="4316450"/>
            <a:ext cx="2354028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ta Penutup">
  <p:cSld name="BLANK_1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75" y="613938"/>
            <a:ext cx="2190699" cy="37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98625" y="372900"/>
            <a:ext cx="4173600" cy="4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41" name="Google Shape;341;p52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42" name="Google Shape;342;p5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5" name="Google Shape;345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6" name="Google Shape;3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2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53" name="Google Shape;35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4" name="Google Shape;354;p55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57" name="Google Shape;357;p55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8" name="Google Shape;358;p55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59" name="Google Shape;359;p5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62" name="Google Shape;362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3" name="Google Shape;36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1">
  <p:cSld name="SECTION_HEADER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Final Topic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/>
          <p:nvPr/>
        </p:nvSpPr>
        <p:spPr>
          <a:xfrm>
            <a:off x="327800" y="4581550"/>
            <a:ext cx="2354100" cy="304800"/>
          </a:xfrm>
          <a:prstGeom prst="roundRect">
            <a:avLst>
              <a:gd fmla="val 49420" name="adj"/>
            </a:avLst>
          </a:prstGeom>
          <a:solidFill>
            <a:srgbClr val="F09624"/>
          </a:solidFill>
          <a:ln cap="flat" cmpd="sng" w="38100">
            <a:solidFill>
              <a:srgbClr val="3D2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8"/>
          <p:cNvSpPr txBox="1"/>
          <p:nvPr/>
        </p:nvSpPr>
        <p:spPr>
          <a:xfrm>
            <a:off x="261950" y="4186250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Chapter</a:t>
            </a:r>
            <a:r>
              <a:rPr b="1" lang="en" sz="1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 ✔</a:t>
            </a: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solidFill>
                <a:srgbClr val="3D27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1644950" y="4564600"/>
            <a:ext cx="12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B2F4C"/>
                </a:solidFill>
                <a:latin typeface="Montserrat"/>
                <a:ea typeface="Montserrat"/>
                <a:cs typeface="Montserrat"/>
                <a:sym typeface="Montserrat"/>
              </a:rPr>
              <a:t>completed </a:t>
            </a:r>
            <a:endParaRPr b="1" sz="1000">
              <a:solidFill>
                <a:srgbClr val="4B2F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8" name="Google Shape;378;p59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1" name="Google Shape;381;p59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2" name="Google Shape;382;p59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85" name="Google Shape;38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6" name="Google Shape;386;p60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9" name="Google Shape;389;p6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0" name="Google Shape;390;p60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93" name="Google Shape;39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4" name="Google Shape;394;p61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7" name="Google Shape;397;p6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8" name="Google Shape;398;p6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2" name="Google Shape;402;p62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05" name="Google Shape;405;p6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06" name="Google Shape;406;p62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0" name="Google Shape;410;p63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13" name="Google Shape;413;p6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14" name="Google Shape;414;p6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5" name="Google Shape;41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18" name="Google Shape;41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9" name="Google Shape;419;p64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22" name="Google Shape;422;p64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23" name="Google Shape;423;p64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27" name="Google Shape;427;p65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30" name="Google Shape;430;p65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31" name="Google Shape;431;p65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35" name="Google Shape;43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6" name="Google Shape;436;p66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39" name="Google Shape;439;p6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40" name="Google Shape;440;p66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1" name="Google Shape;44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ar 2021 1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7" y="226775"/>
            <a:ext cx="777242" cy="7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7"/>
          <p:cNvSpPr txBox="1"/>
          <p:nvPr>
            <p:ph idx="2" type="ctrTitle"/>
          </p:nvPr>
        </p:nvSpPr>
        <p:spPr>
          <a:xfrm>
            <a:off x="336175" y="257007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  <a:defRPr b="1" sz="1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/>
        </p:nvSpPr>
        <p:spPr>
          <a:xfrm>
            <a:off x="551925" y="457200"/>
            <a:ext cx="54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311700" y="395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" type="tx">
  <p:cSld name="TITLE_AND_BODY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ExtraBold"/>
              <a:buNone/>
              <a:defRPr sz="200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400"/>
              <a:buFont typeface="Montserrat"/>
              <a:buChar char="●"/>
              <a:defRPr sz="14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5" name="Google Shape;45;p9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" name="Google Shape;46;p9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7" name="Google Shape;47;p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p9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 2">
  <p:cSld name="TITLE_ONLY_1_1">
    <p:bg>
      <p:bgPr>
        <a:solidFill>
          <a:srgbClr val="001F4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" name="Google Shape;54;p10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5" name="Google Shape;55;p1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0"/>
          <p:cNvSpPr txBox="1"/>
          <p:nvPr>
            <p:ph idx="2"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0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Relationship Id="rId9" Type="http://schemas.openxmlformats.org/officeDocument/2006/relationships/image" Target="../media/image66.png"/><Relationship Id="rId5" Type="http://schemas.openxmlformats.org/officeDocument/2006/relationships/image" Target="../media/image57.jpg"/><Relationship Id="rId6" Type="http://schemas.openxmlformats.org/officeDocument/2006/relationships/image" Target="../media/image55.jpg"/><Relationship Id="rId7" Type="http://schemas.openxmlformats.org/officeDocument/2006/relationships/image" Target="../media/image58.png"/><Relationship Id="rId8" Type="http://schemas.openxmlformats.org/officeDocument/2006/relationships/image" Target="../media/image63.png"/><Relationship Id="rId11" Type="http://schemas.openxmlformats.org/officeDocument/2006/relationships/image" Target="../media/image39.png"/><Relationship Id="rId10" Type="http://schemas.openxmlformats.org/officeDocument/2006/relationships/image" Target="../media/image61.png"/><Relationship Id="rId13" Type="http://schemas.openxmlformats.org/officeDocument/2006/relationships/image" Target="../media/image31.png"/><Relationship Id="rId12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hyperlink" Target="http://binar.club/formdatadiri-fga202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spreadsheets/d/1Goql-d_YUwMFiMbjOAye-uVHQ6NuUMV7svVndxLU0a0/edit#gid=1681220187" TargetMode="External"/><Relationship Id="rId4" Type="http://schemas.openxmlformats.org/officeDocument/2006/relationships/hyperlink" Target="https://docs.google.com/spreadsheets/d/1DBdBARNjoeKKGEVtUKTbC8b_3KFHK4tAaLusmzyZAdo/edit#gid=1708237771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79.png"/><Relationship Id="rId5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lassroom.google.com/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STUDENT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HANDBOOK 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1" name="Google Shape;451;p68"/>
          <p:cNvSpPr txBox="1"/>
          <p:nvPr>
            <p:ph idx="2" type="ctrTitle"/>
          </p:nvPr>
        </p:nvSpPr>
        <p:spPr>
          <a:xfrm>
            <a:off x="336175" y="2988725"/>
            <a:ext cx="47061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FRESH GRADUATE ACADEMY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TAHUN 2024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BATCH 1</a:t>
            </a:r>
            <a:endParaRPr sz="1700"/>
          </a:p>
        </p:txBody>
      </p:sp>
      <p:pic>
        <p:nvPicPr>
          <p:cNvPr id="452" name="Google Shape;452;p68"/>
          <p:cNvPicPr preferRelativeResize="0"/>
          <p:nvPr/>
        </p:nvPicPr>
        <p:blipFill rotWithShape="1">
          <a:blip r:embed="rId3">
            <a:alphaModFix/>
          </a:blip>
          <a:srcRect b="26634" l="21828" r="21839" t="40093"/>
          <a:stretch/>
        </p:blipFill>
        <p:spPr>
          <a:xfrm>
            <a:off x="1059725" y="368825"/>
            <a:ext cx="1626301" cy="4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Cara Penggunaan Google Classroom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7" name="Google Shape;567;p77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68" name="Google Shape;568;p7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77"/>
          <p:cNvSpPr txBox="1"/>
          <p:nvPr/>
        </p:nvSpPr>
        <p:spPr>
          <a:xfrm>
            <a:off x="311700" y="1058425"/>
            <a:ext cx="3350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 startAt="4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Kalian bisa gunakan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Stream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sebagai tempat berdiskusi ataupun mengirimkan materi/artikel di luar kelas. Tulis di kotak yang bertuliskan “announce something to your class” untuk memulai.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 startAt="4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Setelah itu, klik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Classwork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di bagian atas untuk tampilan lebih detail terkait dengan topic-topic yang tersedia.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77"/>
          <p:cNvPicPr preferRelativeResize="0"/>
          <p:nvPr/>
        </p:nvPicPr>
        <p:blipFill rotWithShape="1">
          <a:blip r:embed="rId3">
            <a:alphaModFix/>
          </a:blip>
          <a:srcRect b="0" l="0" r="8416" t="0"/>
          <a:stretch/>
        </p:blipFill>
        <p:spPr>
          <a:xfrm>
            <a:off x="3869100" y="1027525"/>
            <a:ext cx="5037300" cy="3048001"/>
          </a:xfrm>
          <a:prstGeom prst="rect">
            <a:avLst/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1" name="Google Shape;571;p7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Penggunaan Google Classroom</a:t>
            </a:r>
            <a:endParaRPr/>
          </a:p>
        </p:txBody>
      </p:sp>
      <p:cxnSp>
        <p:nvCxnSpPr>
          <p:cNvPr id="572" name="Google Shape;572;p77"/>
          <p:cNvCxnSpPr/>
          <p:nvPr/>
        </p:nvCxnSpPr>
        <p:spPr>
          <a:xfrm flipH="1">
            <a:off x="6635775" y="783700"/>
            <a:ext cx="231000" cy="29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3" name="Google Shape;57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77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575" name="Google Shape;575;p77"/>
            <p:cNvPicPr preferRelativeResize="0"/>
            <p:nvPr/>
          </p:nvPicPr>
          <p:blipFill rotWithShape="1">
            <a:blip r:embed="rId5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77"/>
            <p:cNvPicPr preferRelativeResize="0"/>
            <p:nvPr/>
          </p:nvPicPr>
          <p:blipFill rotWithShape="1">
            <a:blip r:embed="rId6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7"/>
            <p:cNvPicPr preferRelativeResize="0"/>
            <p:nvPr/>
          </p:nvPicPr>
          <p:blipFill rotWithShape="1">
            <a:blip r:embed="rId7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Cara Penggunaan Google Classroom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3" name="Google Shape;583;p78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84" name="Google Shape;584;p7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78"/>
          <p:cNvSpPr txBox="1"/>
          <p:nvPr/>
        </p:nvSpPr>
        <p:spPr>
          <a:xfrm>
            <a:off x="311700" y="1058425"/>
            <a:ext cx="3787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 startAt="6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Tampilan di samping, kalian bisa mengakses informasi-informasi akademik, reading materials &amp; challenge guidelines per chapter, pre/post test, recording class dan seterusnya.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 startAt="6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Pastikan kalian selalu mengakses classroom agar tidak ketinggalan informasi terkait dengan bootcamp ya!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 startAt="6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Peserta juga dianjurkan untuk mendownload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Google Classroom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di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handphone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agar bisa baca materi dengan lebih fleksibel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p78"/>
          <p:cNvPicPr preferRelativeResize="0"/>
          <p:nvPr/>
        </p:nvPicPr>
        <p:blipFill rotWithShape="1">
          <a:blip r:embed="rId3">
            <a:alphaModFix/>
          </a:blip>
          <a:srcRect b="0" l="0" r="17046" t="0"/>
          <a:stretch/>
        </p:blipFill>
        <p:spPr>
          <a:xfrm>
            <a:off x="4269800" y="1044550"/>
            <a:ext cx="4562500" cy="3054401"/>
          </a:xfrm>
          <a:prstGeom prst="rect">
            <a:avLst/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7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Penggunaan Google Classroom</a:t>
            </a:r>
            <a:endParaRPr/>
          </a:p>
        </p:txBody>
      </p:sp>
      <p:grpSp>
        <p:nvGrpSpPr>
          <p:cNvPr id="588" name="Google Shape;588;p78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589" name="Google Shape;589;p78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78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Grup Telegram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7" name="Google Shape;597;p79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98" name="Google Shape;598;p7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79" title="link"/>
          <p:cNvSpPr/>
          <p:nvPr/>
        </p:nvSpPr>
        <p:spPr>
          <a:xfrm>
            <a:off x="2027975" y="1719600"/>
            <a:ext cx="2472900" cy="240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Informasi yang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sifatnya general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untuk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seluruh course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akan disampaikan melalui grup ini ya..</a:t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Reminder, information event, dan administrasi</a:t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79"/>
          <p:cNvSpPr/>
          <p:nvPr/>
        </p:nvSpPr>
        <p:spPr>
          <a:xfrm>
            <a:off x="1966325" y="1286025"/>
            <a:ext cx="2596200" cy="498900"/>
          </a:xfrm>
          <a:prstGeom prst="roundRect">
            <a:avLst>
              <a:gd fmla="val 50000" name="adj"/>
            </a:avLst>
          </a:prstGeom>
          <a:solidFill>
            <a:srgbClr val="F09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Grup Official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FGA 2024 X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 X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79" title="link"/>
          <p:cNvSpPr/>
          <p:nvPr/>
        </p:nvSpPr>
        <p:spPr>
          <a:xfrm>
            <a:off x="5011950" y="1624887"/>
            <a:ext cx="2472900" cy="25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Grup kelas akan terdapat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facilitator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SLS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yang mendampingi. </a:t>
            </a:r>
            <a:b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Silahkan saling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sharing dan bertanya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selama bootcamp pada grup kelas masing masing ya!</a:t>
            </a:r>
            <a:endParaRPr b="1"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79"/>
          <p:cNvSpPr/>
          <p:nvPr/>
        </p:nvSpPr>
        <p:spPr>
          <a:xfrm>
            <a:off x="5021975" y="1286034"/>
            <a:ext cx="2472900" cy="498900"/>
          </a:xfrm>
          <a:prstGeom prst="roundRect">
            <a:avLst>
              <a:gd fmla="val 50000" name="adj"/>
            </a:avLst>
          </a:prstGeom>
          <a:solidFill>
            <a:srgbClr val="F09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Grup Kelas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 Telegram</a:t>
            </a:r>
            <a:endParaRPr/>
          </a:p>
        </p:txBody>
      </p:sp>
      <p:grpSp>
        <p:nvGrpSpPr>
          <p:cNvPr id="604" name="Google Shape;604;p79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605" name="Google Shape;605;p79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79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79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/>
          <p:nvPr/>
        </p:nvSpPr>
        <p:spPr>
          <a:xfrm>
            <a:off x="2628450" y="127300"/>
            <a:ext cx="38871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4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3 Hal yang wajib dilakukan</a:t>
            </a:r>
            <a:endParaRPr b="1" i="0" sz="3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sebelum masuk bootcamp</a:t>
            </a:r>
            <a:endParaRPr b="1" sz="3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3" name="Google Shape;613;p80"/>
          <p:cNvPicPr preferRelativeResize="0"/>
          <p:nvPr/>
        </p:nvPicPr>
        <p:blipFill rotWithShape="1">
          <a:blip r:embed="rId3">
            <a:alphaModFix/>
          </a:blip>
          <a:srcRect b="5076" l="0" r="0" t="5067"/>
          <a:stretch/>
        </p:blipFill>
        <p:spPr>
          <a:xfrm>
            <a:off x="2065900" y="2031475"/>
            <a:ext cx="4852550" cy="43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1"/>
          <p:cNvSpPr txBox="1"/>
          <p:nvPr/>
        </p:nvSpPr>
        <p:spPr>
          <a:xfrm>
            <a:off x="206825" y="445025"/>
            <a:ext cx="3887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 Isi form</a:t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Data Diri</a:t>
            </a:r>
            <a:r>
              <a:rPr b="1" i="0" lang="en" sz="31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i="0" sz="31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81"/>
          <p:cNvPicPr preferRelativeResize="0"/>
          <p:nvPr/>
        </p:nvPicPr>
        <p:blipFill rotWithShape="1">
          <a:blip r:embed="rId3">
            <a:alphaModFix/>
          </a:blip>
          <a:srcRect b="42929" l="-3588" r="-2885" t="-3616"/>
          <a:stretch/>
        </p:blipFill>
        <p:spPr>
          <a:xfrm>
            <a:off x="538625" y="1679925"/>
            <a:ext cx="3886975" cy="34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1"/>
          <p:cNvSpPr txBox="1"/>
          <p:nvPr/>
        </p:nvSpPr>
        <p:spPr>
          <a:xfrm>
            <a:off x="4708350" y="404745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binar.club/formdatadiri-fga2024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81"/>
          <p:cNvSpPr/>
          <p:nvPr/>
        </p:nvSpPr>
        <p:spPr>
          <a:xfrm>
            <a:off x="2866000" y="1842400"/>
            <a:ext cx="997500" cy="768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5 menit ya!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2" name="Google Shape;62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813" y="729888"/>
            <a:ext cx="3251776" cy="325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2"/>
          <p:cNvSpPr txBox="1"/>
          <p:nvPr/>
        </p:nvSpPr>
        <p:spPr>
          <a:xfrm>
            <a:off x="-8338" y="445025"/>
            <a:ext cx="3887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 Masuk Grup</a:t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Peserta Bootcamp</a:t>
            </a:r>
            <a:endParaRPr b="1" i="0" sz="31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8" name="Google Shape;628;p82"/>
          <p:cNvPicPr preferRelativeResize="0"/>
          <p:nvPr/>
        </p:nvPicPr>
        <p:blipFill rotWithShape="1">
          <a:blip r:embed="rId3">
            <a:alphaModFix/>
          </a:blip>
          <a:srcRect b="5076" l="0" r="0" t="5067"/>
          <a:stretch/>
        </p:blipFill>
        <p:spPr>
          <a:xfrm>
            <a:off x="296525" y="1679925"/>
            <a:ext cx="3886975" cy="34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2"/>
          <p:cNvSpPr txBox="1"/>
          <p:nvPr/>
        </p:nvSpPr>
        <p:spPr>
          <a:xfrm>
            <a:off x="5146050" y="4047450"/>
            <a:ext cx="326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binar.club/join-grup-fga2024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82"/>
          <p:cNvSpPr/>
          <p:nvPr/>
        </p:nvSpPr>
        <p:spPr>
          <a:xfrm>
            <a:off x="3475600" y="1842400"/>
            <a:ext cx="997500" cy="768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Kasih reaction ya yang udah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1" name="Google Shape;63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125" y="723200"/>
            <a:ext cx="3265200" cy="32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3"/>
          <p:cNvSpPr txBox="1"/>
          <p:nvPr/>
        </p:nvSpPr>
        <p:spPr>
          <a:xfrm>
            <a:off x="2811062" y="445025"/>
            <a:ext cx="3887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 Masuk</a:t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endParaRPr b="1" sz="3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Classroom</a:t>
            </a:r>
            <a:endParaRPr b="1" sz="3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p83"/>
          <p:cNvPicPr preferRelativeResize="0"/>
          <p:nvPr/>
        </p:nvPicPr>
        <p:blipFill rotWithShape="1">
          <a:blip r:embed="rId3">
            <a:alphaModFix/>
          </a:blip>
          <a:srcRect b="5076" l="0" r="0" t="5067"/>
          <a:stretch/>
        </p:blipFill>
        <p:spPr>
          <a:xfrm>
            <a:off x="2811125" y="1679925"/>
            <a:ext cx="3886975" cy="34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3"/>
          <p:cNvSpPr/>
          <p:nvPr/>
        </p:nvSpPr>
        <p:spPr>
          <a:xfrm>
            <a:off x="5685400" y="1842400"/>
            <a:ext cx="997500" cy="768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Aku tungguin 2 menit ya!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>
            <p:ph type="title"/>
          </p:nvPr>
        </p:nvSpPr>
        <p:spPr>
          <a:xfrm>
            <a:off x="1185000" y="625425"/>
            <a:ext cx="67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YANG PERLU DIKETAHUI SELAMA BOOTCAMP BERLANGSUNG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84"/>
          <p:cNvPicPr preferRelativeResize="0"/>
          <p:nvPr/>
        </p:nvPicPr>
        <p:blipFill rotWithShape="1">
          <a:blip r:embed="rId3">
            <a:alphaModFix/>
          </a:blip>
          <a:srcRect b="28438" l="0" r="0" t="0"/>
          <a:stretch/>
        </p:blipFill>
        <p:spPr>
          <a:xfrm>
            <a:off x="2176451" y="1467225"/>
            <a:ext cx="4791099" cy="3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ISTILAH-ISTILAH DOKUMEN SELAMA BOOTCAMP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0" name="Google Shape;650;p85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651" name="Google Shape;651;p8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8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sp>
        <p:nvSpPr>
          <p:cNvPr id="653" name="Google Shape;653;p85"/>
          <p:cNvSpPr/>
          <p:nvPr/>
        </p:nvSpPr>
        <p:spPr>
          <a:xfrm>
            <a:off x="1257375" y="3509525"/>
            <a:ext cx="2736900" cy="9003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Presensi</a:t>
            </a: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11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Catatan kehadiran harus diisi nih setiap kali ada FD.</a:t>
            </a:r>
            <a:endParaRPr sz="1100">
              <a:solidFill>
                <a:srgbClr val="713571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4" name="Google Shape;654;p85"/>
          <p:cNvGrpSpPr/>
          <p:nvPr/>
        </p:nvGrpSpPr>
        <p:grpSpPr>
          <a:xfrm>
            <a:off x="333246" y="1297450"/>
            <a:ext cx="760597" cy="572700"/>
            <a:chOff x="1926350" y="995225"/>
            <a:chExt cx="428650" cy="356600"/>
          </a:xfrm>
        </p:grpSpPr>
        <p:sp>
          <p:nvSpPr>
            <p:cNvPr id="655" name="Google Shape;655;p85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85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85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85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9" name="Google Shape;659;p85"/>
          <p:cNvGrpSpPr/>
          <p:nvPr/>
        </p:nvGrpSpPr>
        <p:grpSpPr>
          <a:xfrm>
            <a:off x="436287" y="2600127"/>
            <a:ext cx="554544" cy="572688"/>
            <a:chOff x="1922075" y="1629000"/>
            <a:chExt cx="437200" cy="437200"/>
          </a:xfrm>
        </p:grpSpPr>
        <p:sp>
          <p:nvSpPr>
            <p:cNvPr id="660" name="Google Shape;660;p85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1" name="Google Shape;661;p85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2" name="Google Shape;662;p85"/>
          <p:cNvGrpSpPr/>
          <p:nvPr/>
        </p:nvGrpSpPr>
        <p:grpSpPr>
          <a:xfrm>
            <a:off x="4509454" y="2462685"/>
            <a:ext cx="554545" cy="572687"/>
            <a:chOff x="5970800" y="1619250"/>
            <a:chExt cx="428650" cy="456725"/>
          </a:xfrm>
        </p:grpSpPr>
        <p:sp>
          <p:nvSpPr>
            <p:cNvPr id="663" name="Google Shape;663;p85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85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85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6" name="Google Shape;666;p85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85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8" name="Google Shape;668;p85"/>
          <p:cNvGrpSpPr/>
          <p:nvPr/>
        </p:nvGrpSpPr>
        <p:grpSpPr>
          <a:xfrm>
            <a:off x="4481529" y="1221257"/>
            <a:ext cx="554553" cy="572690"/>
            <a:chOff x="3955900" y="2984500"/>
            <a:chExt cx="414000" cy="422525"/>
          </a:xfrm>
        </p:grpSpPr>
        <p:sp>
          <p:nvSpPr>
            <p:cNvPr id="669" name="Google Shape;669;p85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85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85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72" name="Google Shape;672;p85"/>
          <p:cNvSpPr/>
          <p:nvPr/>
        </p:nvSpPr>
        <p:spPr>
          <a:xfrm>
            <a:off x="1246000" y="1133650"/>
            <a:ext cx="2736900" cy="9003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Reading Materials: </a:t>
            </a:r>
            <a:r>
              <a:rPr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Bahan bacaan sebagai pendukung selama proses belajar di bootcamp.</a:t>
            </a:r>
            <a:endParaRPr sz="1100">
              <a:solidFill>
                <a:srgbClr val="713571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85"/>
          <p:cNvSpPr/>
          <p:nvPr/>
        </p:nvSpPr>
        <p:spPr>
          <a:xfrm>
            <a:off x="1246000" y="2231888"/>
            <a:ext cx="2736900" cy="10797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Pre Test: </a:t>
            </a:r>
            <a:endParaRPr b="1" sz="11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Pengerjaan soal untuk mengetahui pengetahuan sebelum penjelasan materi chapter dari facilitator.</a:t>
            </a:r>
            <a:endParaRPr sz="1100">
              <a:solidFill>
                <a:srgbClr val="713571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85"/>
          <p:cNvSpPr/>
          <p:nvPr/>
        </p:nvSpPr>
        <p:spPr>
          <a:xfrm>
            <a:off x="5305725" y="2260025"/>
            <a:ext cx="3253500" cy="9780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Tugas yang akan diberikan setiap chapter dengan ketentuan masing-masing course (masuk ke penilaian).</a:t>
            </a:r>
            <a:endParaRPr sz="1100">
              <a:solidFill>
                <a:srgbClr val="713571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85"/>
          <p:cNvSpPr/>
          <p:nvPr/>
        </p:nvSpPr>
        <p:spPr>
          <a:xfrm>
            <a:off x="5283725" y="1018600"/>
            <a:ext cx="3276600" cy="10797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Student Tracker: </a:t>
            </a:r>
            <a:endParaRPr sz="11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Sheet ini mendokumentasikan Presensi Tracker dan checklist penugasan dan sebagainya pendukung proses belajar di kelas.</a:t>
            </a:r>
            <a:endParaRPr sz="11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6" name="Google Shape;676;p85"/>
          <p:cNvGrpSpPr/>
          <p:nvPr/>
        </p:nvGrpSpPr>
        <p:grpSpPr>
          <a:xfrm>
            <a:off x="443514" y="3739076"/>
            <a:ext cx="464069" cy="518904"/>
            <a:chOff x="584925" y="238125"/>
            <a:chExt cx="415200" cy="525100"/>
          </a:xfrm>
        </p:grpSpPr>
        <p:sp>
          <p:nvSpPr>
            <p:cNvPr id="677" name="Google Shape;677;p85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85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85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0" name="Google Shape;680;p85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1" name="Google Shape;681;p85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85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3" name="Google Shape;683;p85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684" name="Google Shape;684;p85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85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85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692" name="Google Shape;692;p8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8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pic>
        <p:nvPicPr>
          <p:cNvPr id="694" name="Google Shape;69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5" name="Google Shape;695;p86"/>
          <p:cNvGraphicFramePr/>
          <p:nvPr/>
        </p:nvGraphicFramePr>
        <p:xfrm>
          <a:off x="852188" y="13564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{90908BEF-9CB5-42C6-A617-A22F94BA3BD5}</a:tableStyleId>
              </a:tblPr>
              <a:tblGrid>
                <a:gridCol w="367725"/>
                <a:gridCol w="888000"/>
                <a:gridCol w="795975"/>
                <a:gridCol w="542975"/>
                <a:gridCol w="677975"/>
                <a:gridCol w="4166975"/>
              </a:tblGrid>
              <a:tr h="33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Indicator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</a:t>
                      </a:r>
                      <a:endParaRPr b="1" sz="9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Hard Skills (Challenge)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 consists of 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assignment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 Gold Level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whose topics are taken from the standard curriculum of the BINAR Academy.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Showcase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Students presents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their challenges output.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 Skills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 skill assessment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was carried out directly by class and project facilitators during the main bootcamp.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Attendance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61A7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</a:t>
                      </a:r>
                      <a:endParaRPr b="1" sz="1000">
                        <a:solidFill>
                          <a:srgbClr val="761A7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Attendance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have a contribution value to the total score in the main-bootcamp phase.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21425" marL="2142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6" name="Google Shape;696;p86"/>
          <p:cNvSpPr txBox="1"/>
          <p:nvPr/>
        </p:nvSpPr>
        <p:spPr>
          <a:xfrm>
            <a:off x="19188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Student Report Scoring Guideline</a:t>
            </a:r>
            <a:endParaRPr b="1" sz="18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7" name="Google Shape;697;p86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698" name="Google Shape;698;p86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86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86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311700" y="180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Selamat Datang di Bootcamp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FRESH GRADUATE ACADEMY 2024 Batch 1 !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69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69"/>
          <p:cNvSpPr txBox="1"/>
          <p:nvPr>
            <p:ph type="title"/>
          </p:nvPr>
        </p:nvSpPr>
        <p:spPr>
          <a:xfrm>
            <a:off x="311700" y="853925"/>
            <a:ext cx="85206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Handbook ini dibuat untuk memudahkanmu selama mengikut bootcamp disini. Yuk, sebelum menjelaskan lebih lanjut, kenalan dulu dengan 2 posisi penting disini!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69"/>
          <p:cNvPicPr preferRelativeResize="0"/>
          <p:nvPr/>
        </p:nvPicPr>
        <p:blipFill rotWithShape="1">
          <a:blip r:embed="rId3">
            <a:alphaModFix/>
          </a:blip>
          <a:srcRect b="52816" l="0" r="0" t="0"/>
          <a:stretch/>
        </p:blipFill>
        <p:spPr>
          <a:xfrm>
            <a:off x="1904450" y="1405325"/>
            <a:ext cx="3988100" cy="37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STUDENT SUCCESS METRICS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6" name="Google Shape;706;p87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07" name="Google Shape;707;p8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87"/>
          <p:cNvSpPr txBox="1"/>
          <p:nvPr/>
        </p:nvSpPr>
        <p:spPr>
          <a:xfrm>
            <a:off x="311700" y="4195625"/>
            <a:ext cx="86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D3A7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*Jika tidak memenuhi seluruh syarat kelulusan, tidak bisa diluluskan dan diberikan </a:t>
            </a:r>
            <a:r>
              <a:rPr b="1" i="1" lang="en" sz="1000">
                <a:solidFill>
                  <a:srgbClr val="6D3A72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student report &amp; certificate</a:t>
            </a:r>
            <a:endParaRPr i="1" sz="100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709" name="Google Shape;709;p87"/>
          <p:cNvSpPr/>
          <p:nvPr/>
        </p:nvSpPr>
        <p:spPr>
          <a:xfrm>
            <a:off x="394150" y="1017725"/>
            <a:ext cx="5280300" cy="279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Poin-poin di bawah ini akan mempengaruhi nilai akhir :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Menghadiri seluruh kegiatan </a:t>
            </a:r>
            <a:r>
              <a:rPr b="1"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Forum Discussion</a:t>
            </a:r>
            <a:endParaRPr b="1"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Mengerjakan semua </a:t>
            </a:r>
            <a:r>
              <a:rPr b="1"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Pre Test </a:t>
            </a:r>
            <a:endParaRPr b="1"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Mengumpulkan </a:t>
            </a:r>
            <a:r>
              <a:rPr b="1"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Challenge </a:t>
            </a: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di semua Chapter/Level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Berpartisipasi aktif dalam pengerjaan </a:t>
            </a:r>
            <a:r>
              <a:rPr b="1"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Berpartisipasi dalam </a:t>
            </a:r>
            <a:r>
              <a:rPr b="1"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Showcase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0" name="Google Shape;71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124" y="1017737"/>
            <a:ext cx="2042725" cy="20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8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HANDBOOK</a:t>
            </a:r>
            <a:endParaRPr/>
          </a:p>
        </p:txBody>
      </p:sp>
      <p:grpSp>
        <p:nvGrpSpPr>
          <p:cNvPr id="712" name="Google Shape;712;p87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713" name="Google Shape;713;p87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87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87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Certificate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1" name="Google Shape;721;p88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22" name="Google Shape;722;p8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88"/>
          <p:cNvSpPr/>
          <p:nvPr/>
        </p:nvSpPr>
        <p:spPr>
          <a:xfrm>
            <a:off x="394150" y="1017725"/>
            <a:ext cx="5280300" cy="279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Ada beberapa hal nih terkait sertifikat :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Students akan mendapatkan 2 Sertifikat : Satu dari BINAR dan satu dari pihak DTS Kominfo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Sertifikat dari Binar hanya akan diberikan kepada peserta yang nilai akhirnya mencapai KKM.</a:t>
            </a:r>
            <a:endParaRPr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124" y="1017737"/>
            <a:ext cx="2042725" cy="20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HANDBOOK</a:t>
            </a:r>
            <a:endParaRPr/>
          </a:p>
        </p:txBody>
      </p:sp>
      <p:grpSp>
        <p:nvGrpSpPr>
          <p:cNvPr id="726" name="Google Shape;726;p88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727" name="Google Shape;727;p88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88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88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89"/>
          <p:cNvPicPr preferRelativeResize="0"/>
          <p:nvPr/>
        </p:nvPicPr>
        <p:blipFill rotWithShape="1">
          <a:blip r:embed="rId3">
            <a:alphaModFix/>
          </a:blip>
          <a:srcRect b="9288" l="0" r="0" t="4631"/>
          <a:stretch/>
        </p:blipFill>
        <p:spPr>
          <a:xfrm>
            <a:off x="6970643" y="2713327"/>
            <a:ext cx="905510" cy="82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9"/>
          <p:cNvPicPr preferRelativeResize="0"/>
          <p:nvPr/>
        </p:nvPicPr>
        <p:blipFill rotWithShape="1">
          <a:blip r:embed="rId4">
            <a:alphaModFix/>
          </a:blip>
          <a:srcRect b="9119" l="0" r="0" t="6521"/>
          <a:stretch/>
        </p:blipFill>
        <p:spPr>
          <a:xfrm>
            <a:off x="878143" y="763625"/>
            <a:ext cx="1585445" cy="141663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PERATURAN SELAMA DI KELAS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7" name="Google Shape;737;p89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38" name="Google Shape;738;p8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9" name="Google Shape;739;p89"/>
          <p:cNvPicPr preferRelativeResize="0"/>
          <p:nvPr/>
        </p:nvPicPr>
        <p:blipFill rotWithShape="1">
          <a:blip r:embed="rId5">
            <a:alphaModFix/>
          </a:blip>
          <a:srcRect b="11303" l="0" r="0" t="6371"/>
          <a:stretch/>
        </p:blipFill>
        <p:spPr>
          <a:xfrm>
            <a:off x="6766023" y="839834"/>
            <a:ext cx="1278175" cy="104460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/>
        </p:nvSpPr>
        <p:spPr>
          <a:xfrm>
            <a:off x="3785101" y="2176331"/>
            <a:ext cx="905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9"/>
          <p:cNvSpPr txBox="1"/>
          <p:nvPr/>
        </p:nvSpPr>
        <p:spPr>
          <a:xfrm>
            <a:off x="6011700" y="1619325"/>
            <a:ext cx="23871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Mute Microphone</a:t>
            </a:r>
            <a:r>
              <a:rPr lang="en" sz="1600">
                <a:solidFill>
                  <a:srgbClr val="733572"/>
                </a:solidFill>
                <a:highlight>
                  <a:srgbClr val="F2AA1F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saat fasil menjelaskan, kecuali saat Q&amp;A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42" name="Google Shape;742;p89"/>
          <p:cNvPicPr preferRelativeResize="0"/>
          <p:nvPr/>
        </p:nvPicPr>
        <p:blipFill rotWithShape="1">
          <a:blip r:embed="rId6">
            <a:alphaModFix/>
          </a:blip>
          <a:srcRect b="28081" l="22650" r="21436" t="21950"/>
          <a:stretch/>
        </p:blipFill>
        <p:spPr>
          <a:xfrm>
            <a:off x="4974665" y="852144"/>
            <a:ext cx="1033200" cy="95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3" name="Google Shape;743;p89"/>
          <p:cNvSpPr txBox="1"/>
          <p:nvPr/>
        </p:nvSpPr>
        <p:spPr>
          <a:xfrm>
            <a:off x="4160786" y="1619331"/>
            <a:ext cx="2149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Selalu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nyalakan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 webcam saat kelas berlangsung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44" name="Google Shape;744;p89"/>
          <p:cNvSpPr txBox="1"/>
          <p:nvPr/>
        </p:nvSpPr>
        <p:spPr>
          <a:xfrm>
            <a:off x="5935954" y="3420173"/>
            <a:ext cx="25386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Break dengan total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15-20 Menit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 dalam 1 sesi kelas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45" name="Google Shape;74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585" y="2744404"/>
            <a:ext cx="763194" cy="7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9"/>
          <p:cNvSpPr txBox="1"/>
          <p:nvPr/>
        </p:nvSpPr>
        <p:spPr>
          <a:xfrm>
            <a:off x="355650" y="3426632"/>
            <a:ext cx="21498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Dilarang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merekam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 kegiatan kelas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47" name="Google Shape;747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4807" y="2777072"/>
            <a:ext cx="655725" cy="64309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9"/>
          <p:cNvSpPr txBox="1"/>
          <p:nvPr/>
        </p:nvSpPr>
        <p:spPr>
          <a:xfrm>
            <a:off x="2258182" y="3386945"/>
            <a:ext cx="21498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Tekan tombol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“raise hand”</a:t>
            </a:r>
            <a:r>
              <a:rPr lang="en" sz="1600">
                <a:solidFill>
                  <a:srgbClr val="733572"/>
                </a:solidFill>
                <a:highlight>
                  <a:srgbClr val="FFD14A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saat akan bertanya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49" name="Google Shape;749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7621" y="2751862"/>
            <a:ext cx="547279" cy="6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9"/>
          <p:cNvSpPr txBox="1"/>
          <p:nvPr/>
        </p:nvSpPr>
        <p:spPr>
          <a:xfrm>
            <a:off x="4007944" y="3413034"/>
            <a:ext cx="2437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Selalu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Gunakan</a:t>
            </a: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 Earphone agar lebih fokus dalam mengikuti kelas</a:t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51" name="Google Shape;751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8557" y="1029685"/>
            <a:ext cx="763194" cy="7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9"/>
          <p:cNvSpPr txBox="1"/>
          <p:nvPr/>
        </p:nvSpPr>
        <p:spPr>
          <a:xfrm>
            <a:off x="2282113" y="1619984"/>
            <a:ext cx="21498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Pastikan jaringan internet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stabil</a:t>
            </a:r>
            <a:endParaRPr sz="1600">
              <a:solidFill>
                <a:srgbClr val="733572"/>
              </a:solidFill>
              <a:highlight>
                <a:srgbClr val="FF9900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383426" y="1707130"/>
            <a:ext cx="21498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33572"/>
                </a:solidFill>
                <a:latin typeface="Muli"/>
                <a:ea typeface="Muli"/>
                <a:cs typeface="Muli"/>
                <a:sym typeface="Muli"/>
              </a:rPr>
              <a:t>Masuk lebih cepat </a:t>
            </a:r>
            <a:r>
              <a:rPr lang="en" sz="1600">
                <a:solidFill>
                  <a:srgbClr val="733572"/>
                </a:solidFill>
                <a:highlight>
                  <a:srgbClr val="FF9900"/>
                </a:highlight>
                <a:latin typeface="Muli"/>
                <a:ea typeface="Muli"/>
                <a:cs typeface="Muli"/>
                <a:sym typeface="Muli"/>
              </a:rPr>
              <a:t>10 menit sebelum kelas</a:t>
            </a:r>
            <a:endParaRPr sz="1600">
              <a:solidFill>
                <a:srgbClr val="733572"/>
              </a:solidFill>
              <a:highlight>
                <a:srgbClr val="FF9900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357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4" name="Google Shape;754;p8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grpSp>
        <p:nvGrpSpPr>
          <p:cNvPr id="755" name="Google Shape;755;p89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756" name="Google Shape;756;p89"/>
            <p:cNvPicPr preferRelativeResize="0"/>
            <p:nvPr/>
          </p:nvPicPr>
          <p:blipFill rotWithShape="1">
            <a:blip r:embed="rId11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89"/>
            <p:cNvPicPr preferRelativeResize="0"/>
            <p:nvPr/>
          </p:nvPicPr>
          <p:blipFill rotWithShape="1">
            <a:blip r:embed="rId12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89"/>
            <p:cNvPicPr preferRelativeResize="0"/>
            <p:nvPr/>
          </p:nvPicPr>
          <p:blipFill rotWithShape="1">
            <a:blip r:embed="rId13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PRESENSI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4" name="Google Shape;764;p9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65" name="Google Shape;765;p9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9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sp>
        <p:nvSpPr>
          <p:cNvPr id="767" name="Google Shape;767;p90"/>
          <p:cNvSpPr/>
          <p:nvPr/>
        </p:nvSpPr>
        <p:spPr>
          <a:xfrm>
            <a:off x="1673400" y="907850"/>
            <a:ext cx="5797200" cy="682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Kamu 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wajib 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ikut kelas di 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 </a:t>
            </a:r>
            <a:r>
              <a:rPr b="1" i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Forum Discussion</a:t>
            </a:r>
            <a:endParaRPr b="1"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0"/>
          <p:cNvSpPr/>
          <p:nvPr/>
        </p:nvSpPr>
        <p:spPr>
          <a:xfrm>
            <a:off x="3049675" y="2117350"/>
            <a:ext cx="3408900" cy="234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Setiap Forum</a:t>
            </a:r>
            <a:r>
              <a:rPr lang="en" sz="16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Discussion kamu </a:t>
            </a:r>
            <a:r>
              <a:rPr b="1" lang="en" sz="16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harus scan QR Code</a:t>
            </a:r>
            <a:r>
              <a:rPr lang="en" sz="16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dan isi form presensi dari pihak DTS Kominfo.</a:t>
            </a:r>
            <a:endParaRPr sz="16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90"/>
          <p:cNvSpPr/>
          <p:nvPr/>
        </p:nvSpPr>
        <p:spPr>
          <a:xfrm>
            <a:off x="2876725" y="1711175"/>
            <a:ext cx="3714600" cy="501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Do List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0" name="Google Shape;770;p90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771" name="Google Shape;771;p90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90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90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PRESENSI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9" name="Google Shape;779;p9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80" name="Google Shape;780;p9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9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sp>
        <p:nvSpPr>
          <p:cNvPr id="782" name="Google Shape;782;p91"/>
          <p:cNvSpPr/>
          <p:nvPr/>
        </p:nvSpPr>
        <p:spPr>
          <a:xfrm>
            <a:off x="1673400" y="907850"/>
            <a:ext cx="5797200" cy="682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Kamu 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wajib 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ikut kelas di 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 </a:t>
            </a:r>
            <a:r>
              <a:rPr b="1" i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Forum Discussion</a:t>
            </a:r>
            <a:endParaRPr b="1"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91"/>
          <p:cNvSpPr/>
          <p:nvPr/>
        </p:nvSpPr>
        <p:spPr>
          <a:xfrm>
            <a:off x="865247" y="2065026"/>
            <a:ext cx="3309900" cy="205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Sakit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Ada kegiatan mendesak dan mendadak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Ada kegiatan di tempat kamu kuliah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91"/>
          <p:cNvSpPr/>
          <p:nvPr/>
        </p:nvSpPr>
        <p:spPr>
          <a:xfrm>
            <a:off x="684600" y="1711175"/>
            <a:ext cx="3671100" cy="504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Kapan kamu bisa izin?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91"/>
          <p:cNvSpPr/>
          <p:nvPr/>
        </p:nvSpPr>
        <p:spPr>
          <a:xfrm>
            <a:off x="5030875" y="2117350"/>
            <a:ext cx="3408900" cy="234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Hubungi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SLS </a:t>
            </a: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yang mengampu di kelasmu melalui Telegram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Format: Izin [Nama] - [Course] - [Alasan] - lampirkan bukti surat keterangan sakit atau surat tugas</a:t>
            </a:r>
            <a:endParaRPr b="1"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Mengisi form konfirmasi ketidakhadiran yang dikirimkan oleh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SLS</a:t>
            </a:r>
            <a:endParaRPr b="1"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91"/>
          <p:cNvSpPr/>
          <p:nvPr/>
        </p:nvSpPr>
        <p:spPr>
          <a:xfrm>
            <a:off x="4857925" y="1711175"/>
            <a:ext cx="3714600" cy="501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Do List untuk Izin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7" name="Google Shape;787;p91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788" name="Google Shape;788;p91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91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91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FORM FEEDBACK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6" name="Google Shape;796;p9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797" name="Google Shape;797;p9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92"/>
          <p:cNvSpPr/>
          <p:nvPr/>
        </p:nvSpPr>
        <p:spPr>
          <a:xfrm>
            <a:off x="3671150" y="1617950"/>
            <a:ext cx="5065200" cy="270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400"/>
              <a:buFont typeface="Montserrat"/>
              <a:buChar char="●"/>
            </a:pPr>
            <a:r>
              <a:rPr b="1" i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Update </a:t>
            </a: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kondisi kamu selama </a:t>
            </a:r>
            <a:r>
              <a:rPr b="1" i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bootcamp </a:t>
            </a: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ini </a:t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Bagaimana dengan materi yang diberikan?</a:t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Masukan untuk Fasilitator</a:t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Apakah kamu terdorong untuk belajar diluar kelas?</a:t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Operasional/teknis proses belajar-mengajar</a:t>
            </a:r>
            <a:endParaRPr b="1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92"/>
          <p:cNvSpPr/>
          <p:nvPr/>
        </p:nvSpPr>
        <p:spPr>
          <a:xfrm>
            <a:off x="4543850" y="1305750"/>
            <a:ext cx="3319800" cy="7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Pendapat yang kamu berikan dapat membantu kami memberi pengalaman belajar yang lebih baik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92"/>
          <p:cNvSpPr/>
          <p:nvPr/>
        </p:nvSpPr>
        <p:spPr>
          <a:xfrm>
            <a:off x="4697300" y="544663"/>
            <a:ext cx="3012900" cy="6702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BERIKAN PENDAPATMU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92"/>
          <p:cNvSpPr/>
          <p:nvPr/>
        </p:nvSpPr>
        <p:spPr>
          <a:xfrm>
            <a:off x="445600" y="2875850"/>
            <a:ext cx="3012900" cy="14733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Per Chapter</a:t>
            </a:r>
            <a:r>
              <a:rPr b="1" lang="en" sz="1200">
                <a:solidFill>
                  <a:schemeClr val="lt1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 di Hari Jumat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Wajib diisi setiap selesai chapter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 hari Jumat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2" name="Google Shape;8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49" y="965462"/>
            <a:ext cx="2042725" cy="20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grpSp>
        <p:nvGrpSpPr>
          <p:cNvPr id="804" name="Google Shape;804;p92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805" name="Google Shape;805;p92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92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92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ETIKA SELAMA BOOTCAMP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3" name="Google Shape;813;p9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14" name="Google Shape;814;p9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93"/>
          <p:cNvSpPr/>
          <p:nvPr/>
        </p:nvSpPr>
        <p:spPr>
          <a:xfrm>
            <a:off x="537425" y="1172400"/>
            <a:ext cx="5272200" cy="303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761A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Saling menghormati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 bersikap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sopan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Bekerja sama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dalam belajar dan tugas kelompok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Membantu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sesama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yang kesulitan dalam belajar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Memberitahukan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kendala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yang dialami kepada Fasilitator dan SLS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Dilarang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berperilaku SARA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Dilarang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memprovokasi sesama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Dilarang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melakukan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tindakan plagiarisme,Bullying dan Sexual Harassement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terdapat sanksi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jika melakukan tindakan tersebut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9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pic>
        <p:nvPicPr>
          <p:cNvPr id="817" name="Google Shape;8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487" y="2442750"/>
            <a:ext cx="3034276" cy="2029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p93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819" name="Google Shape;819;p93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93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93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Etika Berkomunikasi Sesama Binarian, SLS dan Facilitator</a:t>
            </a:r>
            <a:endParaRPr/>
          </a:p>
        </p:txBody>
      </p:sp>
      <p:sp>
        <p:nvSpPr>
          <p:cNvPr id="827" name="Google Shape;827;p9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94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4"/>
          <p:cNvSpPr txBox="1"/>
          <p:nvPr/>
        </p:nvSpPr>
        <p:spPr>
          <a:xfrm>
            <a:off x="213900" y="1281750"/>
            <a:ext cx="435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Sebelum memulai percakapan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mengucapkan salam</a:t>
            </a: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terlebih dahulu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Penggunaan Panggilan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“Kak, Mas, Mbak”</a:t>
            </a:r>
            <a:endParaRPr b="1"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Penggunaan bahasa yang sopan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Sampaikan maksud dan tujuan kamu langsung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tanpa bertele-tele</a:t>
            </a:r>
            <a:endParaRPr b="1"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Apabila pertanyaan bersifat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informasi umum</a:t>
            </a: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silahkan ditanyakan melalui grup telegram, agar menghindari pertanyaan yang sama berulang</a:t>
            </a:r>
            <a:endParaRPr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6D3A7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Apabila ingin bertanya personal silahkan menghubungi SLS dan facilitator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pada jam kerja </a:t>
            </a:r>
            <a:endParaRPr b="1"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SLS		 :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09.00 - 17.00 WIB</a:t>
            </a:r>
            <a:endParaRPr b="1" sz="12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Facilitator     :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sesuai kesepakatan di kelas </a:t>
            </a: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6D3A72"/>
              </a:solidFill>
            </a:endParaRPr>
          </a:p>
        </p:txBody>
      </p:sp>
      <p:pic>
        <p:nvPicPr>
          <p:cNvPr id="830" name="Google Shape;83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322525"/>
            <a:ext cx="4267201" cy="251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94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833" name="Google Shape;833;p94"/>
            <p:cNvPicPr preferRelativeResize="0"/>
            <p:nvPr/>
          </p:nvPicPr>
          <p:blipFill rotWithShape="1">
            <a:blip r:embed="rId5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94"/>
            <p:cNvPicPr preferRelativeResize="0"/>
            <p:nvPr/>
          </p:nvPicPr>
          <p:blipFill rotWithShape="1">
            <a:blip r:embed="rId6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94"/>
            <p:cNvPicPr preferRelativeResize="0"/>
            <p:nvPr/>
          </p:nvPicPr>
          <p:blipFill rotWithShape="1">
            <a:blip r:embed="rId7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5"/>
          <p:cNvSpPr txBox="1"/>
          <p:nvPr>
            <p:ph type="title"/>
          </p:nvPr>
        </p:nvSpPr>
        <p:spPr>
          <a:xfrm>
            <a:off x="1413600" y="166525"/>
            <a:ext cx="67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Peringatan Keras atas 3 Tindakan, yaitu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95"/>
          <p:cNvSpPr/>
          <p:nvPr/>
        </p:nvSpPr>
        <p:spPr>
          <a:xfrm>
            <a:off x="1446100" y="1305300"/>
            <a:ext cx="2555400" cy="49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Plagiarisme</a:t>
            </a:r>
            <a:endParaRPr b="1" i="0" sz="2000" u="none" cap="none" strike="noStrike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5"/>
          <p:cNvSpPr/>
          <p:nvPr/>
        </p:nvSpPr>
        <p:spPr>
          <a:xfrm>
            <a:off x="1426550" y="1912650"/>
            <a:ext cx="2555400" cy="49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761A7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Bullying</a:t>
            </a:r>
            <a:endParaRPr b="1" i="0" sz="2000" u="none" cap="none" strike="noStrike">
              <a:solidFill>
                <a:srgbClr val="761A7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p95"/>
          <p:cNvSpPr/>
          <p:nvPr/>
        </p:nvSpPr>
        <p:spPr>
          <a:xfrm>
            <a:off x="1426550" y="2571750"/>
            <a:ext cx="2555400" cy="49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Pelecehan Seksual</a:t>
            </a:r>
            <a:endParaRPr b="1" i="0" sz="1700" u="none" cap="none" strike="noStrike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900" y="1196687"/>
            <a:ext cx="3222945" cy="19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975" y="1865925"/>
            <a:ext cx="1010300" cy="10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 txBox="1"/>
          <p:nvPr/>
        </p:nvSpPr>
        <p:spPr>
          <a:xfrm>
            <a:off x="241650" y="3693775"/>
            <a:ext cx="86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Sebagai bentuk komitmen kita dalam memerangi isu-isu pelanggaran plagiarisme, pelecehan seksual dan perundungan di lingkungan belajar kita, Mari kita sama-sama mengisi bersama form </a:t>
            </a:r>
            <a:r>
              <a:rPr b="1"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Agreement of Ethics Code </a:t>
            </a:r>
            <a:r>
              <a:rPr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yang disematkan dalam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Form Data Diri</a:t>
            </a:r>
            <a:r>
              <a:rPr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200">
              <a:solidFill>
                <a:srgbClr val="F3E1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95"/>
          <p:cNvSpPr txBox="1"/>
          <p:nvPr/>
        </p:nvSpPr>
        <p:spPr>
          <a:xfrm>
            <a:off x="3043800" y="4869000"/>
            <a:ext cx="5448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5F5F5"/>
                </a:solidFill>
              </a:rPr>
              <a:t>*Bagi yang sudah mengisi form di atas, tidak perlu mengisi lagi</a:t>
            </a:r>
            <a:endParaRPr b="1" sz="800">
              <a:solidFill>
                <a:srgbClr val="F5F5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p95"/>
          <p:cNvSpPr txBox="1"/>
          <p:nvPr/>
        </p:nvSpPr>
        <p:spPr>
          <a:xfrm>
            <a:off x="-57925" y="3258375"/>
            <a:ext cx="93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E1CC"/>
                </a:solidFill>
                <a:latin typeface="Montserrat"/>
                <a:ea typeface="Montserrat"/>
                <a:cs typeface="Montserrat"/>
                <a:sym typeface="Montserrat"/>
              </a:rPr>
              <a:t>Kami akan menindak tegas terhadap 3 hal ini. Mulai dari teguran, skorsing hingga exemption (dikeluarkan)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Plagiarisme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4" name="Google Shape;854;p9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55" name="Google Shape;855;p9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9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STUDI INDEPENDEN BATCH 5</a:t>
            </a:r>
            <a:endParaRPr/>
          </a:p>
        </p:txBody>
      </p:sp>
      <p:sp>
        <p:nvSpPr>
          <p:cNvPr id="857" name="Google Shape;857;p96"/>
          <p:cNvSpPr/>
          <p:nvPr/>
        </p:nvSpPr>
        <p:spPr>
          <a:xfrm>
            <a:off x="432200" y="1075400"/>
            <a:ext cx="5047500" cy="327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Menyalin kode pemrograman, ide, frasa, paragraf, diagram, gambar, atau karya seni lain</a:t>
            </a: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F09624"/>
                </a:solidFill>
                <a:latin typeface="Montserrat"/>
                <a:ea typeface="Montserrat"/>
                <a:cs typeface="Montserrat"/>
                <a:sym typeface="Montserrat"/>
              </a:rPr>
              <a:t>tanpa mencantumkan referensi atau sumber aslinya</a:t>
            </a:r>
            <a:endParaRPr sz="11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Menyalin dari pekerjaan siswa lain/alumni</a:t>
            </a:r>
            <a:r>
              <a:rPr lang="en" sz="1100">
                <a:solidFill>
                  <a:srgbClr val="F09624"/>
                </a:solidFill>
                <a:latin typeface="Montserrat"/>
                <a:ea typeface="Montserrat"/>
                <a:cs typeface="Montserrat"/>
                <a:sym typeface="Montserrat"/>
              </a:rPr>
              <a:t> tanpa menunjukkan bagian yang merupakan ide orisinil Anda, dengan atau tanpa persetujuan yang bersangkutan.</a:t>
            </a:r>
            <a:endParaRPr sz="11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Menyebutkan sumber referensi, namun tidak merujuk konten dengan benar</a:t>
            </a:r>
            <a:r>
              <a:rPr lang="en" sz="1100">
                <a:solidFill>
                  <a:srgbClr val="F09624"/>
                </a:solidFill>
                <a:latin typeface="Montserrat"/>
                <a:ea typeface="Montserrat"/>
                <a:cs typeface="Montserrat"/>
                <a:sym typeface="Montserrat"/>
              </a:rPr>
              <a:t> di bagian utama karya Anda, sehingga penilai tidak tahu karya mana yang menjadi buah pikiran Anda.</a:t>
            </a:r>
            <a:endParaRPr sz="11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Mengubah urutan kata yang diambil dari materi lain</a:t>
            </a: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F09624"/>
                </a:solidFill>
                <a:latin typeface="Montserrat"/>
                <a:ea typeface="Montserrat"/>
                <a:cs typeface="Montserrat"/>
                <a:sym typeface="Montserrat"/>
              </a:rPr>
              <a:t>tetapi mempertahankan ide atau konsep asli, tanpa referensi yang benar.</a:t>
            </a:r>
            <a:endParaRPr sz="11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Mengutip materi dari sesi FD &amp; events tanpa mengakui pembicara</a:t>
            </a:r>
            <a:endParaRPr b="1" sz="11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8" name="Google Shape;85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800" y="1784350"/>
            <a:ext cx="3056224" cy="279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p96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860" name="Google Shape;860;p96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96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96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ExtraBold"/>
                <a:ea typeface="Montserrat ExtraBold"/>
                <a:cs typeface="Montserrat ExtraBold"/>
                <a:sym typeface="Montserrat ExtraBold"/>
              </a:rPr>
              <a:t>SIAPAKAH DIA?</a:t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6" name="Google Shape;466;p7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467" name="Google Shape;467;p7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70"/>
          <p:cNvSpPr/>
          <p:nvPr/>
        </p:nvSpPr>
        <p:spPr>
          <a:xfrm>
            <a:off x="428625" y="1286025"/>
            <a:ext cx="5669400" cy="31554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Fasilitator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adalah seorang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praktisi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di bidangnya yang akan mendampingi dan membimbingmu selama belajar di bootcamp ini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Memfasilitasi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kegiatan belajar selama </a:t>
            </a:r>
            <a:r>
              <a:rPr i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i="1"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Menyampaikan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mengembangkan materi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Memberikan referensi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untuk belajar selama di </a:t>
            </a:r>
            <a:r>
              <a:rPr i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Mendampingi forum diskusi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(kegiatan di dalam kelas)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Memberikan tugas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) dan melakukan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penilaian</a:t>
            </a:r>
            <a:endParaRPr b="1"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Melakukan presensi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setiap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pertemuan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Menerima feedback 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dari kamu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7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FACILITATOR</a:t>
            </a:r>
            <a:endParaRPr/>
          </a:p>
        </p:txBody>
      </p:sp>
      <p:pic>
        <p:nvPicPr>
          <p:cNvPr id="470" name="Google Shape;4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83200" y="863847"/>
            <a:ext cx="2280851" cy="3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0"/>
          <p:cNvSpPr/>
          <p:nvPr/>
        </p:nvSpPr>
        <p:spPr>
          <a:xfrm>
            <a:off x="2973900" y="1017725"/>
            <a:ext cx="2763600" cy="5727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FASILITATOR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2" name="Google Shape;472;p70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473" name="Google Shape;473;p70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70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70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7"/>
          <p:cNvSpPr txBox="1"/>
          <p:nvPr>
            <p:ph idx="3" type="title"/>
          </p:nvPr>
        </p:nvSpPr>
        <p:spPr>
          <a:xfrm>
            <a:off x="64393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68" name="Google Shape;868;p9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97"/>
          <p:cNvSpPr txBox="1"/>
          <p:nvPr>
            <p:ph idx="2" type="title"/>
          </p:nvPr>
        </p:nvSpPr>
        <p:spPr>
          <a:xfrm>
            <a:off x="35121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STUDI INDEPENDEN BATCH 5</a:t>
            </a:r>
            <a:endParaRPr/>
          </a:p>
        </p:txBody>
      </p:sp>
      <p:sp>
        <p:nvSpPr>
          <p:cNvPr id="870" name="Google Shape;870;p97"/>
          <p:cNvSpPr/>
          <p:nvPr/>
        </p:nvSpPr>
        <p:spPr>
          <a:xfrm>
            <a:off x="201775" y="540400"/>
            <a:ext cx="2787300" cy="363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A2959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A2959"/>
              </a:solidFill>
              <a:highlight>
                <a:srgbClr val="F2AA1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5A2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5A2959"/>
                </a:solidFill>
                <a:latin typeface="Montserrat"/>
                <a:ea typeface="Montserrat"/>
                <a:cs typeface="Montserrat"/>
                <a:sym typeface="Montserrat"/>
              </a:rPr>
              <a:t>Bullying</a:t>
            </a:r>
            <a:r>
              <a:rPr b="1" lang="en" sz="1000">
                <a:solidFill>
                  <a:srgbClr val="5A2959"/>
                </a:solidFill>
                <a:latin typeface="Montserrat"/>
                <a:ea typeface="Montserrat"/>
                <a:cs typeface="Montserrat"/>
                <a:sym typeface="Montserrat"/>
              </a:rPr>
              <a:t> (Perundungan) adalah</a:t>
            </a:r>
            <a:r>
              <a:rPr b="1" lang="en" sz="1000">
                <a:solidFill>
                  <a:srgbClr val="5A2959"/>
                </a:solidFill>
                <a:highlight>
                  <a:srgbClr val="F2AA1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>
                <a:solidFill>
                  <a:srgbClr val="5A2959"/>
                </a:solidFill>
                <a:highlight>
                  <a:srgbClr val="FFAB40"/>
                </a:highlight>
                <a:latin typeface="Montserrat"/>
                <a:ea typeface="Montserrat"/>
                <a:cs typeface="Montserrat"/>
                <a:sym typeface="Montserrat"/>
              </a:rPr>
              <a:t>perbuatan atau ujaran verbal yang dapat menyakiti baik secara fisik atau mental dan mengisolasi orang lain, karena adanya ketimpangan relasi kuasa dan/atau gender</a:t>
            </a: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Contoh : </a:t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A2959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“Kamu terlalu gemuk/kurus!” (</a:t>
            </a:r>
            <a:r>
              <a:rPr i="1"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Body shamming</a:t>
            </a: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A2959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Bahasa menjelekkan {Bego, Bodoh, tolol, dll)</a:t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A2959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Menyudutkan seseorang ketika melakukan kesalahan</a:t>
            </a:r>
            <a:endParaRPr sz="10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1" name="Google Shape;871;p97"/>
          <p:cNvSpPr txBox="1"/>
          <p:nvPr>
            <p:ph type="title"/>
          </p:nvPr>
        </p:nvSpPr>
        <p:spPr>
          <a:xfrm>
            <a:off x="315225" y="700700"/>
            <a:ext cx="16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ExtraBold"/>
                <a:ea typeface="Montserrat ExtraBold"/>
                <a:cs typeface="Montserrat ExtraBold"/>
                <a:sym typeface="Montserrat ExtraBold"/>
              </a:rPr>
              <a:t>Bullying</a:t>
            </a:r>
            <a:endParaRPr sz="1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2" name="Google Shape;872;p97"/>
          <p:cNvSpPr/>
          <p:nvPr/>
        </p:nvSpPr>
        <p:spPr>
          <a:xfrm>
            <a:off x="6239450" y="616600"/>
            <a:ext cx="2714700" cy="305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A2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A2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A2959"/>
                </a:solidFill>
                <a:latin typeface="Montserrat"/>
                <a:ea typeface="Montserrat"/>
                <a:cs typeface="Montserrat"/>
                <a:sym typeface="Montserrat"/>
              </a:rPr>
              <a:t>Pelecehan seksual</a:t>
            </a:r>
            <a:r>
              <a:rPr lang="en" sz="1000">
                <a:solidFill>
                  <a:srgbClr val="5A2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adalah </a:t>
            </a:r>
            <a:r>
              <a:rPr b="1" lang="en" sz="1000">
                <a:solidFill>
                  <a:srgbClr val="5A2959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perilaku yang dilakukan secara verbal, non-verbal dan melakukan kontak fisik yang bersifat seksual dan tidak diinginkan </a:t>
            </a:r>
            <a:r>
              <a:rPr lang="en" sz="1000">
                <a:solidFill>
                  <a:srgbClr val="6E336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rgbClr val="6E336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E336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61A7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Contoh : </a:t>
            </a:r>
            <a:endParaRPr sz="1000">
              <a:solidFill>
                <a:srgbClr val="761A7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61A7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761A7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Meminta atau memberikan foto/PaP yang tidak perlu</a:t>
            </a:r>
            <a:endParaRPr sz="1000">
              <a:solidFill>
                <a:srgbClr val="761A7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761A7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Obrolan terlalu personal, vulgar atau privasi tanpa consent.</a:t>
            </a:r>
            <a:endParaRPr sz="1000">
              <a:solidFill>
                <a:srgbClr val="761A7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295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A2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3" name="Google Shape;873;p97"/>
          <p:cNvSpPr txBox="1"/>
          <p:nvPr>
            <p:ph type="title"/>
          </p:nvPr>
        </p:nvSpPr>
        <p:spPr>
          <a:xfrm>
            <a:off x="6396550" y="689825"/>
            <a:ext cx="25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>
                <a:latin typeface="Montserrat ExtraBold"/>
                <a:ea typeface="Montserrat ExtraBold"/>
                <a:cs typeface="Montserrat ExtraBold"/>
                <a:sym typeface="Montserrat ExtraBold"/>
              </a:rPr>
              <a:t>Pelecehan Seksual</a:t>
            </a:r>
            <a:endParaRPr sz="1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4" name="Google Shape;874;p97"/>
          <p:cNvSpPr/>
          <p:nvPr/>
        </p:nvSpPr>
        <p:spPr>
          <a:xfrm>
            <a:off x="3990700" y="1169300"/>
            <a:ext cx="1383900" cy="1013400"/>
          </a:xfrm>
          <a:prstGeom prst="wedgeEllipseCallout">
            <a:avLst>
              <a:gd fmla="val -45791" name="adj1"/>
              <a:gd fmla="val 58483" name="adj2"/>
            </a:avLst>
          </a:prstGeom>
          <a:solidFill>
            <a:srgbClr val="6D3A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97"/>
          <p:cNvSpPr txBox="1"/>
          <p:nvPr/>
        </p:nvSpPr>
        <p:spPr>
          <a:xfrm>
            <a:off x="4011021" y="1284762"/>
            <a:ext cx="1383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 to your</a:t>
            </a:r>
            <a:endParaRPr sz="8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 Learning Support, </a:t>
            </a:r>
            <a:r>
              <a:rPr lang="en" sz="8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there’s any something suspicious</a:t>
            </a:r>
            <a:endParaRPr sz="8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75" y="2275788"/>
            <a:ext cx="2995550" cy="230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p97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879" name="Google Shape;879;p97"/>
            <p:cNvPicPr preferRelativeResize="0"/>
            <p:nvPr/>
          </p:nvPicPr>
          <p:blipFill rotWithShape="1">
            <a:blip r:embed="rId5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97"/>
            <p:cNvPicPr preferRelativeResize="0"/>
            <p:nvPr/>
          </p:nvPicPr>
          <p:blipFill rotWithShape="1">
            <a:blip r:embed="rId6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97"/>
            <p:cNvPicPr preferRelativeResize="0"/>
            <p:nvPr/>
          </p:nvPicPr>
          <p:blipFill rotWithShape="1">
            <a:blip r:embed="rId7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00" y="1316650"/>
            <a:ext cx="2578451" cy="38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8"/>
          <p:cNvSpPr/>
          <p:nvPr/>
        </p:nvSpPr>
        <p:spPr>
          <a:xfrm>
            <a:off x="2807475" y="1405525"/>
            <a:ext cx="4886400" cy="1872300"/>
          </a:xfrm>
          <a:prstGeom prst="rect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D1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14A"/>
                </a:solidFill>
                <a:latin typeface="Montserrat"/>
                <a:ea typeface="Montserrat"/>
                <a:cs typeface="Montserrat"/>
                <a:sym typeface="Montserrat"/>
              </a:rPr>
              <a:t>“Binar Academy tidak akan memberikan toleransi terhadap tindakan plagiarisme, perundungan dan pelecehan seksual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Setiap siswa yang ditemukan dan terbukti melakukan hal tersebut akan menghadapi </a:t>
            </a:r>
            <a:r>
              <a:rPr b="1" lang="en" sz="1300">
                <a:solidFill>
                  <a:srgbClr val="FFD14A"/>
                </a:solidFill>
                <a:latin typeface="Montserrat"/>
                <a:ea typeface="Montserrat"/>
                <a:cs typeface="Montserrat"/>
                <a:sym typeface="Montserrat"/>
              </a:rPr>
              <a:t>tindakan disipliner, termasuk dikeluarkan.”</a:t>
            </a:r>
            <a:endParaRPr sz="1200">
              <a:solidFill>
                <a:srgbClr val="FFD14A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9"/>
          <p:cNvSpPr txBox="1"/>
          <p:nvPr>
            <p:ph type="title"/>
          </p:nvPr>
        </p:nvSpPr>
        <p:spPr>
          <a:xfrm>
            <a:off x="1185000" y="625425"/>
            <a:ext cx="67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TIMELINE CHALLENGE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3" name="Google Shape;89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934" y="1351328"/>
            <a:ext cx="3224117" cy="39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TIMELINE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9" name="Google Shape;899;p10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00" name="Google Shape;900;p10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100"/>
          <p:cNvSpPr/>
          <p:nvPr/>
        </p:nvSpPr>
        <p:spPr>
          <a:xfrm>
            <a:off x="133125" y="1152475"/>
            <a:ext cx="8897100" cy="3171600"/>
          </a:xfrm>
          <a:prstGeom prst="roundRect">
            <a:avLst>
              <a:gd fmla="val 8604" name="adj"/>
            </a:avLst>
          </a:prstGeom>
          <a:noFill/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Chapter</a:t>
            </a:r>
            <a:endParaRPr b="1" sz="20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Chapter 1			: </a:t>
            </a:r>
            <a:r>
              <a:rPr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Deadline Submission </a:t>
            </a:r>
            <a:r>
              <a:rPr b="1"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3 Maret 2024</a:t>
            </a:r>
            <a:endParaRPr b="1" sz="2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Chapter 2			</a:t>
            </a: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Deadline Submission</a:t>
            </a:r>
            <a:r>
              <a:rPr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17 Maret 2024</a:t>
            </a:r>
            <a:endParaRPr b="1" sz="2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Deck Presentasi	</a:t>
            </a: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Deadline Submission </a:t>
            </a:r>
            <a:r>
              <a:rPr b="1" lang="en" sz="2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23 Maret 2024</a:t>
            </a:r>
            <a:endParaRPr b="1" sz="2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2000"/>
              <a:buFont typeface="Montserrat"/>
              <a:buAutoNum type="arabicPeriod"/>
            </a:pPr>
            <a:r>
              <a:rPr b="1" lang="en" sz="2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Challenge Presentation: </a:t>
            </a:r>
            <a:r>
              <a:rPr b="1" lang="en" sz="2000">
                <a:solidFill>
                  <a:srgbClr val="38761E"/>
                </a:solidFill>
                <a:latin typeface="Montserrat"/>
                <a:ea typeface="Montserrat"/>
                <a:cs typeface="Montserrat"/>
                <a:sym typeface="Montserrat"/>
              </a:rPr>
              <a:t>(25-27 Maret 2024)</a:t>
            </a:r>
            <a:endParaRPr b="1" sz="2000">
              <a:solidFill>
                <a:srgbClr val="3876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10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grpSp>
        <p:nvGrpSpPr>
          <p:cNvPr id="903" name="Google Shape;903;p100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04" name="Google Shape;904;p100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100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00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12" name="Google Shape;912;p10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3" name="Google Shape;9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187" y="1076063"/>
            <a:ext cx="2600825" cy="29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sp>
        <p:nvSpPr>
          <p:cNvPr id="915" name="Google Shape;915;p101"/>
          <p:cNvSpPr txBox="1"/>
          <p:nvPr/>
        </p:nvSpPr>
        <p:spPr>
          <a:xfrm>
            <a:off x="573575" y="2444925"/>
            <a:ext cx="52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Nah, kita masuk ke perkenalan tim SLS yang akan mendampingi kalian selama kegiatan bootcamp di Binar nantinya.</a:t>
            </a:r>
            <a:endParaRPr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6" name="Google Shape;916;p101"/>
          <p:cNvSpPr txBox="1"/>
          <p:nvPr/>
        </p:nvSpPr>
        <p:spPr>
          <a:xfrm>
            <a:off x="1119100" y="857800"/>
            <a:ext cx="4260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PROFILE STUDENT LEARNING SUPPORT</a:t>
            </a:r>
            <a:endParaRPr sz="280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17" name="Google Shape;917;p101"/>
          <p:cNvCxnSpPr/>
          <p:nvPr/>
        </p:nvCxnSpPr>
        <p:spPr>
          <a:xfrm>
            <a:off x="712900" y="2444925"/>
            <a:ext cx="5073000" cy="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8" name="Google Shape;918;p101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19" name="Google Shape;919;p101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101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01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27" name="Google Shape;927;p10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102"/>
          <p:cNvSpPr txBox="1"/>
          <p:nvPr/>
        </p:nvSpPr>
        <p:spPr>
          <a:xfrm>
            <a:off x="293300" y="3562675"/>
            <a:ext cx="338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Dhiramarda Anindita Putri </a:t>
            </a:r>
            <a:endParaRPr b="1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i="1" lang="en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(Marda)</a:t>
            </a:r>
            <a:endParaRPr b="1" i="1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102"/>
          <p:cNvSpPr txBox="1"/>
          <p:nvPr/>
        </p:nvSpPr>
        <p:spPr>
          <a:xfrm>
            <a:off x="2901550" y="954175"/>
            <a:ext cx="2928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Halo, aku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Marda.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Saya salah satu tim SLS Binar Academy. </a:t>
            </a:r>
            <a:b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Saya yang akan mendampingi rekan-rekan selama belajar di bootcamp terkait hal-hal di luar proses pembelajaran dengan Fasilitator yaa. Kalau ada yang ingin ditanyakan terkait apapun itu, silakan langsung chat ya!</a:t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Kamu harus selalu semangat yaa dalam belajar! </a:t>
            </a:r>
            <a:b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See you!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😊</a:t>
            </a:r>
            <a:endParaRPr b="1" sz="12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102"/>
          <p:cNvSpPr txBox="1"/>
          <p:nvPr/>
        </p:nvSpPr>
        <p:spPr>
          <a:xfrm>
            <a:off x="311700" y="4579675"/>
            <a:ext cx="426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PROFILE</a:t>
            </a:r>
            <a:endParaRPr sz="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31" name="Google Shape;9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5" y="1189124"/>
            <a:ext cx="2121000" cy="217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02"/>
          <p:cNvSpPr txBox="1"/>
          <p:nvPr/>
        </p:nvSpPr>
        <p:spPr>
          <a:xfrm>
            <a:off x="6146530" y="1057368"/>
            <a:ext cx="255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Pendidikan: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S1 - Jurusan Psikologi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@dhiramarda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3" name="Google Shape;933;p102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34" name="Google Shape;934;p102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102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02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PROFILE STUDENT LEARNING SUPPORT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PROFILE STUDENT LEARNING SUPPORT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3" name="Google Shape;943;p10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44" name="Google Shape;944;p10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5" name="Google Shape;945;p103"/>
          <p:cNvSpPr txBox="1"/>
          <p:nvPr/>
        </p:nvSpPr>
        <p:spPr>
          <a:xfrm>
            <a:off x="283675" y="3329034"/>
            <a:ext cx="2206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3A72"/>
                </a:solidFill>
                <a:latin typeface="Raleway"/>
                <a:ea typeface="Raleway"/>
                <a:cs typeface="Raleway"/>
                <a:sym typeface="Raleway"/>
              </a:rPr>
              <a:t>Pranowo Darmajati</a:t>
            </a:r>
            <a:endParaRPr b="1" sz="1800">
              <a:solidFill>
                <a:srgbClr val="6D3A7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D3A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-(Darma)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6" name="Google Shape;946;p103"/>
          <p:cNvSpPr txBox="1"/>
          <p:nvPr/>
        </p:nvSpPr>
        <p:spPr>
          <a:xfrm>
            <a:off x="2535425" y="896700"/>
            <a:ext cx="3827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Halo, aku</a:t>
            </a:r>
            <a: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Darma.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Aku salah satu tim SLS Binar. Disini aku SLS yang memegang kelas </a:t>
            </a:r>
            <a:r>
              <a:rPr lang="en" sz="13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UI/UX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Fun fact aku pernah ikut bootcamp juga di binar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course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Fullstack Web, jadi aku bisa jadi teman diskusi kalian tentang dunia tech ataupun tips tips belajar di bootcamp :)</a:t>
            </a: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Bagi kalian yang mau bercerita denganku aku memiliki </a:t>
            </a:r>
            <a:r>
              <a:rPr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interest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di berbagai </a:t>
            </a:r>
            <a:r>
              <a:rPr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issue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seperti</a:t>
            </a:r>
            <a: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Time Management, Team Work, Gaya Belajar, dan Kemampuan Adaptasi.</a:t>
            </a: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See you! 😊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p103"/>
          <p:cNvSpPr txBox="1"/>
          <p:nvPr/>
        </p:nvSpPr>
        <p:spPr>
          <a:xfrm>
            <a:off x="6450380" y="896693"/>
            <a:ext cx="255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Pendidikan: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S1 - Jurusan Pendidikan Akuntansi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@darmajati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10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pic>
        <p:nvPicPr>
          <p:cNvPr id="949" name="Google Shape;9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50" y="1121275"/>
            <a:ext cx="1578162" cy="21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103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51" name="Google Shape;951;p103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103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103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PROFILE STUDENT LEARNING SUPPORT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9" name="Google Shape;959;p104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60" name="Google Shape;960;p10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p104"/>
          <p:cNvSpPr txBox="1"/>
          <p:nvPr/>
        </p:nvSpPr>
        <p:spPr>
          <a:xfrm>
            <a:off x="283675" y="3329034"/>
            <a:ext cx="220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3A72"/>
                </a:solidFill>
                <a:latin typeface="Raleway"/>
                <a:ea typeface="Raleway"/>
                <a:cs typeface="Raleway"/>
                <a:sym typeface="Raleway"/>
              </a:rPr>
              <a:t>Addina Silmi</a:t>
            </a:r>
            <a:endParaRPr b="1" sz="1800">
              <a:solidFill>
                <a:srgbClr val="6D3A7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D3A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-(Silmi)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2" name="Google Shape;962;p104"/>
          <p:cNvSpPr txBox="1"/>
          <p:nvPr/>
        </p:nvSpPr>
        <p:spPr>
          <a:xfrm>
            <a:off x="2535425" y="896700"/>
            <a:ext cx="3827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Halo, aku</a:t>
            </a:r>
            <a: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Silmi.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Aku salah satu tim SLS Binar. Disini aku SLS yang memegang kelas </a:t>
            </a:r>
            <a:r>
              <a:rPr lang="en" sz="13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Science.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Aku juga pernah ikut bootcamp di binar yaitu kelas Product Management, jadi aku bisa berbagi informasi denganmu terkait dunia tech dan juga pengalaman belajar di kelas.</a:t>
            </a: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I’m your number one support! Aku akan jadi teman diskusimu tentang berbagai </a:t>
            </a:r>
            <a:r>
              <a:rPr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terkait </a:t>
            </a:r>
            <a:r>
              <a:rPr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Learning Experience 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di kelas bootcamp.</a:t>
            </a: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See you! 😊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104"/>
          <p:cNvSpPr txBox="1"/>
          <p:nvPr/>
        </p:nvSpPr>
        <p:spPr>
          <a:xfrm>
            <a:off x="6450380" y="896693"/>
            <a:ext cx="255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Pendidikan: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S1 - Ekonomi Syariah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@silmiaddina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10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pic>
        <p:nvPicPr>
          <p:cNvPr id="965" name="Google Shape;965;p104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640350" y="1121275"/>
            <a:ext cx="1578162" cy="21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6" name="Google Shape;966;p104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67" name="Google Shape;967;p104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8" name="Google Shape;968;p104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04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PROFILE STUDENT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LEARNING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SUPPORT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5" name="Google Shape;975;p105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76" name="Google Shape;976;p10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05"/>
          <p:cNvSpPr txBox="1"/>
          <p:nvPr/>
        </p:nvSpPr>
        <p:spPr>
          <a:xfrm>
            <a:off x="283675" y="3329034"/>
            <a:ext cx="220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3A72"/>
                </a:solidFill>
                <a:latin typeface="Raleway"/>
                <a:ea typeface="Raleway"/>
                <a:cs typeface="Raleway"/>
                <a:sym typeface="Raleway"/>
              </a:rPr>
              <a:t>Anastasia Arta Uli</a:t>
            </a:r>
            <a:endParaRPr b="1" sz="1800">
              <a:solidFill>
                <a:srgbClr val="6D3A7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D3A7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-(Tasya)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p105"/>
          <p:cNvSpPr txBox="1"/>
          <p:nvPr/>
        </p:nvSpPr>
        <p:spPr>
          <a:xfrm>
            <a:off x="2535425" y="896700"/>
            <a:ext cx="3827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Halo, aku</a:t>
            </a:r>
            <a: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Tasya.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Aku salah satu tim SLS BINAR. Disini aku SLS yang memegang kelas </a:t>
            </a:r>
            <a:r>
              <a:rPr lang="en" sz="13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Science.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Walaupun aku gak ahli di dunia tech, tapi kamu bisa berdiskusi tentang l</a:t>
            </a:r>
            <a:r>
              <a:rPr i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earning journey</a:t>
            </a: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kamu di BINAR dan kesulitan yang dihadapi.</a:t>
            </a:r>
            <a:b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Jangan ragu untuk chat aku ya jika kamu mengalami kebingungan selama proses belajar!</a:t>
            </a: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See you! 😊</a:t>
            </a:r>
            <a:endParaRPr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/>
        </p:nvSpPr>
        <p:spPr>
          <a:xfrm>
            <a:off x="6450380" y="896693"/>
            <a:ext cx="255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Pendidikan: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S2 - Psikolog Pendidikan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Telegram: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@anasarta</a:t>
            </a:r>
            <a:endParaRPr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0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pic>
        <p:nvPicPr>
          <p:cNvPr id="981" name="Google Shape;98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350" y="1121275"/>
            <a:ext cx="1578163" cy="2104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105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983" name="Google Shape;983;p105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105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05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FAQ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1" name="Google Shape;991;p10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92" name="Google Shape;992;p10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3" name="Google Shape;993;p106"/>
          <p:cNvSpPr txBox="1"/>
          <p:nvPr/>
        </p:nvSpPr>
        <p:spPr>
          <a:xfrm>
            <a:off x="2163603" y="3075005"/>
            <a:ext cx="9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2x Workshop</a:t>
            </a:r>
            <a:endParaRPr b="0" i="0" sz="700" u="none" cap="none" strike="noStrike">
              <a:solidFill>
                <a:srgbClr val="F5F5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5F5F5"/>
                </a:solidFill>
                <a:latin typeface="Montserrat"/>
                <a:ea typeface="Montserrat"/>
                <a:cs typeface="Montserrat"/>
                <a:sym typeface="Montserrat"/>
              </a:rPr>
              <a:t>About Career</a:t>
            </a:r>
            <a:endParaRPr b="0" i="0" sz="500" u="none" cap="none" strike="noStrike">
              <a:solidFill>
                <a:srgbClr val="F5F5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106"/>
          <p:cNvSpPr/>
          <p:nvPr/>
        </p:nvSpPr>
        <p:spPr>
          <a:xfrm>
            <a:off x="1127375" y="1436265"/>
            <a:ext cx="2382900" cy="50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Sertifikat akan dibagikan kurang lebih H+7 setelah kamu graduation.</a:t>
            </a:r>
            <a:endParaRPr sz="10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106"/>
          <p:cNvSpPr/>
          <p:nvPr/>
        </p:nvSpPr>
        <p:spPr>
          <a:xfrm>
            <a:off x="636575" y="1036246"/>
            <a:ext cx="2511300" cy="409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Kapan sertifikat dibagikan?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06"/>
          <p:cNvSpPr/>
          <p:nvPr/>
        </p:nvSpPr>
        <p:spPr>
          <a:xfrm>
            <a:off x="1081075" y="2378152"/>
            <a:ext cx="2757300" cy="105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D3A7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Kalau kamu tidak ikut Showcase, maka kamu tidak bisa mendapatkan nilai maksimal dan berpengaruh ke kelulusan kamu.</a:t>
            </a:r>
            <a:endParaRPr sz="1050">
              <a:solidFill>
                <a:srgbClr val="6D3A7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106"/>
          <p:cNvSpPr/>
          <p:nvPr/>
        </p:nvSpPr>
        <p:spPr>
          <a:xfrm>
            <a:off x="650225" y="2058700"/>
            <a:ext cx="2511300" cy="436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Apakah konsekuensi kalau tidak ikut showcase?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6"/>
          <p:cNvSpPr/>
          <p:nvPr/>
        </p:nvSpPr>
        <p:spPr>
          <a:xfrm>
            <a:off x="4988100" y="967227"/>
            <a:ext cx="2939100" cy="97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Yups betul,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selalu on</a:t>
            </a: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di telegram dan jangan lupa </a:t>
            </a:r>
            <a:r>
              <a:rPr b="1" i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rename</a:t>
            </a:r>
            <a:r>
              <a:rPr i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sesuai nama lengkap kamu yaa. 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9" name="Google Shape;999;p106"/>
          <p:cNvSpPr/>
          <p:nvPr/>
        </p:nvSpPr>
        <p:spPr>
          <a:xfrm>
            <a:off x="4879450" y="609275"/>
            <a:ext cx="2871000" cy="409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Apakah semua informasi terkait kegiatan ini dishare lewat Telegram?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p106"/>
          <p:cNvSpPr/>
          <p:nvPr/>
        </p:nvSpPr>
        <p:spPr>
          <a:xfrm>
            <a:off x="989775" y="3906676"/>
            <a:ext cx="2676900" cy="50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Satu kelas terdiri dari maksimal 52 orang 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106"/>
          <p:cNvSpPr/>
          <p:nvPr/>
        </p:nvSpPr>
        <p:spPr>
          <a:xfrm>
            <a:off x="635125" y="3536465"/>
            <a:ext cx="2579100" cy="409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Dalam satu kelas, ada berapa orang?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106"/>
          <p:cNvSpPr/>
          <p:nvPr/>
        </p:nvSpPr>
        <p:spPr>
          <a:xfrm>
            <a:off x="314025" y="1064564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1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03" name="Google Shape;1003;p106"/>
          <p:cNvSpPr/>
          <p:nvPr/>
        </p:nvSpPr>
        <p:spPr>
          <a:xfrm>
            <a:off x="327675" y="2066202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2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04" name="Google Shape;1004;p106"/>
          <p:cNvSpPr/>
          <p:nvPr/>
        </p:nvSpPr>
        <p:spPr>
          <a:xfrm>
            <a:off x="4572000" y="608383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4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05" name="Google Shape;1005;p106"/>
          <p:cNvSpPr/>
          <p:nvPr/>
        </p:nvSpPr>
        <p:spPr>
          <a:xfrm>
            <a:off x="327675" y="3564782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3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06" name="Google Shape;1006;p106"/>
          <p:cNvSpPr/>
          <p:nvPr/>
        </p:nvSpPr>
        <p:spPr>
          <a:xfrm>
            <a:off x="5234100" y="2436400"/>
            <a:ext cx="3099000" cy="89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Ada, tetapi hanya untuk peserta yang tidak hadir karena sakit, dan alasan tertentu 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6"/>
          <p:cNvSpPr/>
          <p:nvPr/>
        </p:nvSpPr>
        <p:spPr>
          <a:xfrm>
            <a:off x="4879450" y="2066191"/>
            <a:ext cx="2579100" cy="409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Apakah ada recording class?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Google Shape;1008;p106"/>
          <p:cNvSpPr/>
          <p:nvPr/>
        </p:nvSpPr>
        <p:spPr>
          <a:xfrm>
            <a:off x="4572000" y="2094509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5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09" name="Google Shape;1009;p106"/>
          <p:cNvSpPr/>
          <p:nvPr/>
        </p:nvSpPr>
        <p:spPr>
          <a:xfrm>
            <a:off x="5129750" y="3850323"/>
            <a:ext cx="29784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Semua jadwal day-to-day di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Silabus UIUX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Silabus Data Science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106"/>
          <p:cNvSpPr/>
          <p:nvPr/>
        </p:nvSpPr>
        <p:spPr>
          <a:xfrm>
            <a:off x="4927500" y="3430931"/>
            <a:ext cx="2579100" cy="409800"/>
          </a:xfrm>
          <a:prstGeom prst="roundRect">
            <a:avLst>
              <a:gd fmla="val 16667" name="adj"/>
            </a:avLst>
          </a:prstGeom>
          <a:solidFill>
            <a:srgbClr val="761A79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Kak, untuk tau aku belajar apa aja bisa diakses di mana ya?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106"/>
          <p:cNvSpPr/>
          <p:nvPr/>
        </p:nvSpPr>
        <p:spPr>
          <a:xfrm>
            <a:off x="4620050" y="3459248"/>
            <a:ext cx="4116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3A72"/>
                </a:solidFill>
              </a:rPr>
              <a:t>6</a:t>
            </a:r>
            <a:endParaRPr b="1">
              <a:solidFill>
                <a:srgbClr val="6D3A72"/>
              </a:solidFill>
            </a:endParaRPr>
          </a:p>
        </p:txBody>
      </p:sp>
      <p:sp>
        <p:nvSpPr>
          <p:cNvPr id="1012" name="Google Shape;1012;p10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HANDBOOK STUDENT</a:t>
            </a:r>
            <a:endParaRPr/>
          </a:p>
        </p:txBody>
      </p:sp>
      <p:grpSp>
        <p:nvGrpSpPr>
          <p:cNvPr id="1013" name="Google Shape;1013;p106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1014" name="Google Shape;1014;p106"/>
            <p:cNvPicPr preferRelativeResize="0"/>
            <p:nvPr/>
          </p:nvPicPr>
          <p:blipFill rotWithShape="1">
            <a:blip r:embed="rId5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106"/>
            <p:cNvPicPr preferRelativeResize="0"/>
            <p:nvPr/>
          </p:nvPicPr>
          <p:blipFill rotWithShape="1">
            <a:blip r:embed="rId6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106"/>
            <p:cNvPicPr preferRelativeResize="0"/>
            <p:nvPr/>
          </p:nvPicPr>
          <p:blipFill rotWithShape="1">
            <a:blip r:embed="rId7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ExtraBold"/>
                <a:ea typeface="Montserrat ExtraBold"/>
                <a:cs typeface="Montserrat ExtraBold"/>
                <a:sym typeface="Montserrat ExtraBold"/>
              </a:rPr>
              <a:t>SIAPAKAH DIA?</a:t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1" name="Google Shape;481;p7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482" name="Google Shape;482;p7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71"/>
          <p:cNvSpPr/>
          <p:nvPr/>
        </p:nvSpPr>
        <p:spPr>
          <a:xfrm>
            <a:off x="3045900" y="1245200"/>
            <a:ext cx="5438100" cy="3155400"/>
          </a:xfrm>
          <a:prstGeom prst="roundRect">
            <a:avLst>
              <a:gd fmla="val 8604" name="adj"/>
            </a:avLst>
          </a:prstGeom>
          <a:solidFill>
            <a:srgbClr val="FFFFFF"/>
          </a:solidFill>
          <a:ln cap="flat" cmpd="sng" w="19050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Nah,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Student Learning Support (SLS)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adalah </a:t>
            </a:r>
            <a:r>
              <a:rPr b="1" i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your one call away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selama bootcamp berlangsung. Apa saja yang akan dibantu?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Saat kamu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kesulitan atau ada pertanyaan mengenai administrasi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di bootcamp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Saat kamu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kesulitan dalam menjalani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proses belajar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di bootcamp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Saat kamu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ingin berkonsultasi tentang karier dan masa depanmu</a:t>
            </a:r>
            <a:endParaRPr b="1"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Dan, saat kamu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butuh tempat untuk bersandar dan bercerita!</a:t>
            </a:r>
            <a:endParaRPr b="1" sz="17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71"/>
          <p:cNvPicPr preferRelativeResize="0"/>
          <p:nvPr/>
        </p:nvPicPr>
        <p:blipFill rotWithShape="1">
          <a:blip r:embed="rId3">
            <a:alphaModFix/>
          </a:blip>
          <a:srcRect b="0" l="-59" r="1332" t="0"/>
          <a:stretch/>
        </p:blipFill>
        <p:spPr>
          <a:xfrm>
            <a:off x="453369" y="854649"/>
            <a:ext cx="2359655" cy="3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1"/>
          <p:cNvSpPr/>
          <p:nvPr/>
        </p:nvSpPr>
        <p:spPr>
          <a:xfrm>
            <a:off x="3557325" y="957650"/>
            <a:ext cx="4190400" cy="5727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 LEARNING SUPPORT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7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HANDBOOK</a:t>
            </a:r>
            <a:endParaRPr/>
          </a:p>
        </p:txBody>
      </p:sp>
      <p:pic>
        <p:nvPicPr>
          <p:cNvPr id="487" name="Google Shape;4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71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489" name="Google Shape;489;p71"/>
            <p:cNvPicPr preferRelativeResize="0"/>
            <p:nvPr/>
          </p:nvPicPr>
          <p:blipFill rotWithShape="1">
            <a:blip r:embed="rId5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1"/>
            <p:cNvPicPr preferRelativeResize="0"/>
            <p:nvPr/>
          </p:nvPicPr>
          <p:blipFill rotWithShape="1">
            <a:blip r:embed="rId6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1"/>
            <p:cNvPicPr preferRelativeResize="0"/>
            <p:nvPr/>
          </p:nvPicPr>
          <p:blipFill rotWithShape="1">
            <a:blip r:embed="rId7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>
            <p:ph type="title"/>
          </p:nvPr>
        </p:nvSpPr>
        <p:spPr>
          <a:xfrm>
            <a:off x="1114650" y="620250"/>
            <a:ext cx="691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INFORMASI PENTING TENTANG PELAKSANAAN KELAS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25" y="1295775"/>
            <a:ext cx="4098950" cy="40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Learning Platform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3" name="Google Shape;503;p7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Platform</a:t>
            </a:r>
            <a:endParaRPr/>
          </a:p>
        </p:txBody>
      </p:sp>
      <p:sp>
        <p:nvSpPr>
          <p:cNvPr id="504" name="Google Shape;504;p7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05" name="Google Shape;505;p7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73"/>
          <p:cNvSpPr/>
          <p:nvPr/>
        </p:nvSpPr>
        <p:spPr>
          <a:xfrm>
            <a:off x="85200" y="1403600"/>
            <a:ext cx="2121000" cy="275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Semua kepentingan terkait materi, </a:t>
            </a:r>
            <a:r>
              <a:rPr i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recording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, dan silabus ada di </a:t>
            </a:r>
            <a:r>
              <a:rPr b="1" i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google classroom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Berikut link untuk mengakses</a:t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73"/>
          <p:cNvSpPr/>
          <p:nvPr/>
        </p:nvSpPr>
        <p:spPr>
          <a:xfrm>
            <a:off x="114714" y="1158375"/>
            <a:ext cx="2061900" cy="3309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Classroom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73"/>
          <p:cNvSpPr/>
          <p:nvPr/>
        </p:nvSpPr>
        <p:spPr>
          <a:xfrm>
            <a:off x="2391225" y="1407875"/>
            <a:ext cx="2181000" cy="275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Emailmu akan diundang melalui </a:t>
            </a:r>
            <a:r>
              <a:rPr b="1" i="1"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google calendar </a:t>
            </a:r>
            <a:r>
              <a:rPr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sebagai </a:t>
            </a:r>
            <a:r>
              <a:rPr b="1"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pengingat jadwal kelasmu</a:t>
            </a:r>
            <a:r>
              <a:rPr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. Kamu juga bisa akses link zoom yang ada di description invitation.</a:t>
            </a:r>
            <a:endParaRPr sz="12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Oleh karena itu pastikan notifikasinya aktif ya!</a:t>
            </a:r>
            <a:endParaRPr sz="12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73"/>
          <p:cNvSpPr/>
          <p:nvPr/>
        </p:nvSpPr>
        <p:spPr>
          <a:xfrm>
            <a:off x="2421576" y="1162650"/>
            <a:ext cx="2120400" cy="3309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Calendar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73"/>
          <p:cNvSpPr/>
          <p:nvPr/>
        </p:nvSpPr>
        <p:spPr>
          <a:xfrm>
            <a:off x="4751400" y="1361450"/>
            <a:ext cx="2121000" cy="275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Semua komunikasi dengan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SLS 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Fasilitator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akan dilakukan melalui </a:t>
            </a:r>
            <a:r>
              <a:rPr b="1" i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. Pastikan kalian sudah masuk ke </a:t>
            </a:r>
            <a:r>
              <a:rPr b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grup </a:t>
            </a:r>
            <a:r>
              <a:rPr b="1" i="1"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en" sz="13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ya!</a:t>
            </a:r>
            <a:endParaRPr sz="13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73"/>
          <p:cNvSpPr/>
          <p:nvPr/>
        </p:nvSpPr>
        <p:spPr>
          <a:xfrm>
            <a:off x="4780915" y="1116225"/>
            <a:ext cx="2062200" cy="3309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73"/>
          <p:cNvSpPr/>
          <p:nvPr/>
        </p:nvSpPr>
        <p:spPr>
          <a:xfrm>
            <a:off x="7010400" y="1378075"/>
            <a:ext cx="2017500" cy="275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Emailmu akan diundang melalui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google calendar </a:t>
            </a: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sebagai pengingat jadwal kelasmu. Rekan-rekan juga bisa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akses link zoom</a:t>
            </a: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 yang ada di description.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Oleh karena itu pastikan </a:t>
            </a:r>
            <a:r>
              <a:rPr b="1" lang="en" sz="11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notifikasinya aktif ya!</a:t>
            </a:r>
            <a:endParaRPr sz="11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73"/>
          <p:cNvSpPr/>
          <p:nvPr/>
        </p:nvSpPr>
        <p:spPr>
          <a:xfrm>
            <a:off x="7038473" y="1132850"/>
            <a:ext cx="1961400" cy="3309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Zoom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4" name="Google Shape;514;p73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515" name="Google Shape;515;p73"/>
            <p:cNvPicPr preferRelativeResize="0"/>
            <p:nvPr/>
          </p:nvPicPr>
          <p:blipFill rotWithShape="1">
            <a:blip r:embed="rId3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73"/>
            <p:cNvPicPr preferRelativeResize="0"/>
            <p:nvPr/>
          </p:nvPicPr>
          <p:blipFill rotWithShape="1">
            <a:blip r:embed="rId4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73"/>
            <p:cNvPicPr preferRelativeResize="0"/>
            <p:nvPr/>
          </p:nvPicPr>
          <p:blipFill rotWithShape="1">
            <a:blip r:embed="rId5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/>
        </p:nvSpPr>
        <p:spPr>
          <a:xfrm>
            <a:off x="829350" y="131075"/>
            <a:ext cx="748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5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+1 Tambahan</a:t>
            </a:r>
            <a:endParaRPr b="1" i="0" sz="1500" u="none" cap="none" strike="noStrike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5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Jangan Lupa Download</a:t>
            </a:r>
            <a:endParaRPr b="1" sz="25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5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Aplikasi </a:t>
            </a:r>
            <a:r>
              <a:rPr b="1" i="1" lang="en" sz="25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Google Classroom</a:t>
            </a:r>
            <a:r>
              <a:rPr b="1" lang="en" sz="25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di HP Kamu Ya!</a:t>
            </a:r>
            <a:endParaRPr b="1" sz="25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4299925" y="1883050"/>
            <a:ext cx="50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125" y="1517900"/>
            <a:ext cx="2127388" cy="35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4"/>
          <p:cNvSpPr/>
          <p:nvPr/>
        </p:nvSpPr>
        <p:spPr>
          <a:xfrm>
            <a:off x="6389725" y="1251600"/>
            <a:ext cx="1317300" cy="1034400"/>
          </a:xfrm>
          <a:prstGeom prst="wedgeEllipseCallout">
            <a:avLst>
              <a:gd fmla="val -45791" name="adj1"/>
              <a:gd fmla="val 584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4"/>
          <p:cNvSpPr txBox="1"/>
          <p:nvPr/>
        </p:nvSpPr>
        <p:spPr>
          <a:xfrm>
            <a:off x="6406676" y="1367250"/>
            <a:ext cx="1283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Agar kamu selalu mendapatkan </a:t>
            </a:r>
            <a:r>
              <a:rPr b="1" lang="en" sz="85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notifikas</a:t>
            </a:r>
            <a:r>
              <a:rPr lang="en" sz="85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i dan tidak ketinggalan informasi !</a:t>
            </a:r>
            <a:endParaRPr sz="85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7" name="Google Shape;52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475" y="1464075"/>
            <a:ext cx="2253733" cy="35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224" y="1665075"/>
            <a:ext cx="1512550" cy="30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Penjadwalan Kelas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4" name="Google Shape;534;p75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35" name="Google Shape;535;p7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75" title="link"/>
          <p:cNvSpPr/>
          <p:nvPr/>
        </p:nvSpPr>
        <p:spPr>
          <a:xfrm>
            <a:off x="171875" y="1211101"/>
            <a:ext cx="3399300" cy="211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Selama Chapter 1 &amp; 2 :</a:t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Minggu ke 1 : 3 </a:t>
            </a: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Session</a:t>
            </a: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/minggu (Senin - Rabu - Jumat)</a:t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Minggu ke 2 : 4 Session/minggu (Senin - Selasa - Kamis - Jumat)</a:t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Selama Chapter 3 :</a:t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3 Session/minggu (Senin - Rabu - Jumat)</a:t>
            </a:r>
            <a:endParaRPr b="1" sz="900">
              <a:solidFill>
                <a:srgbClr val="6D3A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Selama Bulan Ramadhan </a:t>
            </a:r>
            <a:br>
              <a:rPr lang="en" sz="9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*sesuai kesepakatan teman-teman dgn fasil di kelas</a:t>
            </a:r>
            <a:endParaRPr b="1" sz="900">
              <a:solidFill>
                <a:srgbClr val="F096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75"/>
          <p:cNvSpPr/>
          <p:nvPr/>
        </p:nvSpPr>
        <p:spPr>
          <a:xfrm>
            <a:off x="290953" y="1004850"/>
            <a:ext cx="3279900" cy="294600"/>
          </a:xfrm>
          <a:prstGeom prst="roundRect">
            <a:avLst>
              <a:gd fmla="val 50000" name="adj"/>
            </a:avLst>
          </a:prstGeom>
          <a:solidFill>
            <a:srgbClr val="F09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Jadwal Kelas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75" title="link"/>
          <p:cNvSpPr/>
          <p:nvPr/>
        </p:nvSpPr>
        <p:spPr>
          <a:xfrm>
            <a:off x="171875" y="3727675"/>
            <a:ext cx="33993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335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Selama pembelajaran kita menggunakan </a:t>
            </a:r>
            <a:r>
              <a:rPr b="1"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Zoom</a:t>
            </a:r>
            <a:r>
              <a:rPr lang="en" sz="1200">
                <a:solidFill>
                  <a:srgbClr val="6D3A7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2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75"/>
          <p:cNvSpPr/>
          <p:nvPr/>
        </p:nvSpPr>
        <p:spPr>
          <a:xfrm>
            <a:off x="182545" y="3447269"/>
            <a:ext cx="3279900" cy="294600"/>
          </a:xfrm>
          <a:prstGeom prst="roundRect">
            <a:avLst>
              <a:gd fmla="val 50000" name="adj"/>
            </a:avLst>
          </a:prstGeom>
          <a:solidFill>
            <a:srgbClr val="F09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Platform Belajar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75"/>
          <p:cNvSpPr txBox="1"/>
          <p:nvPr/>
        </p:nvSpPr>
        <p:spPr>
          <a:xfrm>
            <a:off x="3984100" y="1211100"/>
            <a:ext cx="19215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Setiap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kelas dan event (Sharing Session, Graduation)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yang akan diadakan selama studi independen email kamu akan selalu di invite di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google calendar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ya!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*Link zoom juga akan diinput di grup telegram</a:t>
            </a:r>
            <a:endParaRPr i="1" sz="10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7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Penjadwalan Kelas</a:t>
            </a:r>
            <a:endParaRPr/>
          </a:p>
        </p:txBody>
      </p:sp>
      <p:pic>
        <p:nvPicPr>
          <p:cNvPr id="542" name="Google Shape;5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23" y="810650"/>
            <a:ext cx="2218850" cy="3539125"/>
          </a:xfrm>
          <a:prstGeom prst="rect">
            <a:avLst/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43" name="Google Shape;543;p75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544" name="Google Shape;544;p75"/>
            <p:cNvPicPr preferRelativeResize="0"/>
            <p:nvPr/>
          </p:nvPicPr>
          <p:blipFill rotWithShape="1">
            <a:blip r:embed="rId4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75"/>
            <p:cNvPicPr preferRelativeResize="0"/>
            <p:nvPr/>
          </p:nvPicPr>
          <p:blipFill rotWithShape="1">
            <a:blip r:embed="rId5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75"/>
            <p:cNvPicPr preferRelativeResize="0"/>
            <p:nvPr/>
          </p:nvPicPr>
          <p:blipFill rotWithShape="1">
            <a:blip r:embed="rId6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Cara Penggunaan Google Classroom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2" name="Google Shape;552;p7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553" name="Google Shape;553;p7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76"/>
          <p:cNvSpPr txBox="1"/>
          <p:nvPr/>
        </p:nvSpPr>
        <p:spPr>
          <a:xfrm>
            <a:off x="311700" y="1058425"/>
            <a:ext cx="4441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Pastikan kamu sudah mendapatkan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link invitation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di emailmu untuk bergabung di google classroom.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Kemudian klik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https://classroom.google.com/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dan akan muncul seperti gambar di sebelah kanan.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71357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Pilih </a:t>
            </a:r>
            <a:r>
              <a:rPr b="1"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kelas bootcamp</a:t>
            </a:r>
            <a:r>
              <a:rPr lang="en" sz="1300">
                <a:solidFill>
                  <a:srgbClr val="713571"/>
                </a:solidFill>
                <a:latin typeface="Montserrat"/>
                <a:ea typeface="Montserrat"/>
                <a:cs typeface="Montserrat"/>
                <a:sym typeface="Montserrat"/>
              </a:rPr>
              <a:t> yang terdaftar.</a:t>
            </a:r>
            <a:endParaRPr sz="1300">
              <a:solidFill>
                <a:srgbClr val="713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76"/>
          <p:cNvPicPr preferRelativeResize="0"/>
          <p:nvPr/>
        </p:nvPicPr>
        <p:blipFill rotWithShape="1">
          <a:blip r:embed="rId4">
            <a:alphaModFix/>
          </a:blip>
          <a:srcRect b="0" l="0" r="42768" t="0"/>
          <a:stretch/>
        </p:blipFill>
        <p:spPr>
          <a:xfrm>
            <a:off x="5271050" y="992400"/>
            <a:ext cx="3155800" cy="3047999"/>
          </a:xfrm>
          <a:prstGeom prst="rect">
            <a:avLst/>
          </a:prstGeom>
          <a:noFill/>
          <a:ln cap="flat" cmpd="sng" w="9525">
            <a:solidFill>
              <a:srgbClr val="6D3A7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7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Penggunaan Google Classroom</a:t>
            </a:r>
            <a:endParaRPr/>
          </a:p>
        </p:txBody>
      </p:sp>
      <p:pic>
        <p:nvPicPr>
          <p:cNvPr id="557" name="Google Shape;55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76"/>
          <p:cNvGrpSpPr/>
          <p:nvPr/>
        </p:nvGrpSpPr>
        <p:grpSpPr>
          <a:xfrm>
            <a:off x="7273150" y="35850"/>
            <a:ext cx="1776475" cy="409175"/>
            <a:chOff x="7273150" y="35850"/>
            <a:chExt cx="1776475" cy="409175"/>
          </a:xfrm>
        </p:grpSpPr>
        <p:pic>
          <p:nvPicPr>
            <p:cNvPr id="559" name="Google Shape;559;p76"/>
            <p:cNvPicPr preferRelativeResize="0"/>
            <p:nvPr/>
          </p:nvPicPr>
          <p:blipFill rotWithShape="1">
            <a:blip r:embed="rId6">
              <a:alphaModFix/>
            </a:blip>
            <a:srcRect b="0" l="8513" r="7446" t="0"/>
            <a:stretch/>
          </p:blipFill>
          <p:spPr>
            <a:xfrm>
              <a:off x="7273150" y="61401"/>
              <a:ext cx="300950" cy="3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76"/>
            <p:cNvPicPr preferRelativeResize="0"/>
            <p:nvPr/>
          </p:nvPicPr>
          <p:blipFill rotWithShape="1">
            <a:blip r:embed="rId7">
              <a:alphaModFix/>
            </a:blip>
            <a:srcRect b="0" l="54601" r="0" t="0"/>
            <a:stretch/>
          </p:blipFill>
          <p:spPr>
            <a:xfrm>
              <a:off x="8384500" y="35850"/>
              <a:ext cx="665125" cy="4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76"/>
            <p:cNvPicPr preferRelativeResize="0"/>
            <p:nvPr/>
          </p:nvPicPr>
          <p:blipFill rotWithShape="1">
            <a:blip r:embed="rId8">
              <a:alphaModFix/>
            </a:blip>
            <a:srcRect b="26634" l="21828" r="21839" t="40093"/>
            <a:stretch/>
          </p:blipFill>
          <p:spPr>
            <a:xfrm>
              <a:off x="7670975" y="152700"/>
              <a:ext cx="665124" cy="19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nar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nar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